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334" r:id="rId3"/>
    <p:sldId id="257" r:id="rId4"/>
    <p:sldId id="258" r:id="rId5"/>
    <p:sldId id="259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60" r:id="rId44"/>
    <p:sldId id="333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7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14C60B-7165-0725-3A1B-341B0E6787C4}" name="Shelby Kemper" initials="SK" userId="5cbda45c0d1f451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65F"/>
    <a:srgbClr val="EEF5FB"/>
    <a:srgbClr val="FEDADA"/>
    <a:srgbClr val="156082"/>
    <a:srgbClr val="FF9F9F"/>
    <a:srgbClr val="F6F6F9"/>
    <a:srgbClr val="0F4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96A32-C3A3-4E05-96DB-BCD49C947C81}" v="3" dt="2025-02-06T11:08:33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6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20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811FC7-BF3A-015E-BCCF-5AC401319E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CFAF0-E43E-DEFF-A485-5AA5FE043C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E8251-8321-45A7-8388-ECF17A8AB33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8D2DD-BF32-6683-8EB7-C613CDD556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1B4A0-A8EA-73EC-83F5-E31416A93F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CFE8-2008-453B-8EC7-734F6E6F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2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1720C-D80F-4048-AF20-6D7864A780D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4618-B8FB-4D8C-AEB9-4CB9705E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A32D929D-7BE0-082A-EE36-45AC7A10B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d367bf8d0_0_113:notes">
            <a:extLst>
              <a:ext uri="{FF2B5EF4-FFF2-40B4-BE49-F238E27FC236}">
                <a16:creationId xmlns:a16="http://schemas.microsoft.com/office/drawing/2014/main" id="{41BF5D06-E46D-7EDB-AF8F-C9A0B5F4D3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2d367bf8d0_0_113:notes">
            <a:extLst>
              <a:ext uri="{FF2B5EF4-FFF2-40B4-BE49-F238E27FC236}">
                <a16:creationId xmlns:a16="http://schemas.microsoft.com/office/drawing/2014/main" id="{F7C1EBC6-D3DF-12F4-9924-58CBDF0B81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2d367bf8d0_0_113:notes">
            <a:extLst>
              <a:ext uri="{FF2B5EF4-FFF2-40B4-BE49-F238E27FC236}">
                <a16:creationId xmlns:a16="http://schemas.microsoft.com/office/drawing/2014/main" id="{B607D19C-DDAC-E212-FBC3-82EF984449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914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B437AF79-A496-37C4-F6B1-24DF91A18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d367bf8d0_0_95:notes">
            <a:extLst>
              <a:ext uri="{FF2B5EF4-FFF2-40B4-BE49-F238E27FC236}">
                <a16:creationId xmlns:a16="http://schemas.microsoft.com/office/drawing/2014/main" id="{AF6A1A2D-C78D-2AC2-3C9A-F6245A111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2d367bf8d0_0_95:notes">
            <a:extLst>
              <a:ext uri="{FF2B5EF4-FFF2-40B4-BE49-F238E27FC236}">
                <a16:creationId xmlns:a16="http://schemas.microsoft.com/office/drawing/2014/main" id="{11E3C43E-6FE1-4636-EA6E-BA506CABCA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32d367bf8d0_0_95:notes">
            <a:extLst>
              <a:ext uri="{FF2B5EF4-FFF2-40B4-BE49-F238E27FC236}">
                <a16:creationId xmlns:a16="http://schemas.microsoft.com/office/drawing/2014/main" id="{780484D4-54CE-CFFC-2BFC-E3E48FE7FF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31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180752D3-793E-6132-EDEE-991AE751F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d367bf8d0_2_111:notes">
            <a:extLst>
              <a:ext uri="{FF2B5EF4-FFF2-40B4-BE49-F238E27FC236}">
                <a16:creationId xmlns:a16="http://schemas.microsoft.com/office/drawing/2014/main" id="{9B4F9A48-CE25-81E2-49BC-11E9391A9C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32d367bf8d0_2_111:notes">
            <a:extLst>
              <a:ext uri="{FF2B5EF4-FFF2-40B4-BE49-F238E27FC236}">
                <a16:creationId xmlns:a16="http://schemas.microsoft.com/office/drawing/2014/main" id="{80906F81-6622-15E2-7320-DB83254CF5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35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>
          <a:extLst>
            <a:ext uri="{FF2B5EF4-FFF2-40B4-BE49-F238E27FC236}">
              <a16:creationId xmlns:a16="http://schemas.microsoft.com/office/drawing/2014/main" id="{0F3E9308-B229-33A8-CF90-8BCDA64A9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d367bf8d0_2_116:notes">
            <a:extLst>
              <a:ext uri="{FF2B5EF4-FFF2-40B4-BE49-F238E27FC236}">
                <a16:creationId xmlns:a16="http://schemas.microsoft.com/office/drawing/2014/main" id="{818D55C6-21BC-AF39-DFCE-0B7DC73EA0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2d367bf8d0_2_116:notes">
            <a:extLst>
              <a:ext uri="{FF2B5EF4-FFF2-40B4-BE49-F238E27FC236}">
                <a16:creationId xmlns:a16="http://schemas.microsoft.com/office/drawing/2014/main" id="{8B6C8D5E-CD61-F1D6-CF58-6A0A5F8AD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32d367bf8d0_2_116:notes">
            <a:extLst>
              <a:ext uri="{FF2B5EF4-FFF2-40B4-BE49-F238E27FC236}">
                <a16:creationId xmlns:a16="http://schemas.microsoft.com/office/drawing/2014/main" id="{41B36154-2894-AB4C-C788-1F1EEA42F7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0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2F2519DB-173C-E089-AEA3-D192C9E1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d367bf8d0_2_123:notes">
            <a:extLst>
              <a:ext uri="{FF2B5EF4-FFF2-40B4-BE49-F238E27FC236}">
                <a16:creationId xmlns:a16="http://schemas.microsoft.com/office/drawing/2014/main" id="{B8D53DA9-9A77-005C-1A3D-696E6AD7E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d367bf8d0_2_123:notes">
            <a:extLst>
              <a:ext uri="{FF2B5EF4-FFF2-40B4-BE49-F238E27FC236}">
                <a16:creationId xmlns:a16="http://schemas.microsoft.com/office/drawing/2014/main" id="{479F463A-DA00-7FAA-537B-684DCBAC9C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32d367bf8d0_2_123:notes">
            <a:extLst>
              <a:ext uri="{FF2B5EF4-FFF2-40B4-BE49-F238E27FC236}">
                <a16:creationId xmlns:a16="http://schemas.microsoft.com/office/drawing/2014/main" id="{4A75D055-35CB-73F6-1F5B-46B6E2B846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112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>
          <a:extLst>
            <a:ext uri="{FF2B5EF4-FFF2-40B4-BE49-F238E27FC236}">
              <a16:creationId xmlns:a16="http://schemas.microsoft.com/office/drawing/2014/main" id="{53C98938-47AC-4AE0-E9F0-C2ABCC90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2d367bf8d0_2_129:notes">
            <a:extLst>
              <a:ext uri="{FF2B5EF4-FFF2-40B4-BE49-F238E27FC236}">
                <a16:creationId xmlns:a16="http://schemas.microsoft.com/office/drawing/2014/main" id="{9DFF80C3-B977-31E1-FFB9-7DC6B15411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2d367bf8d0_2_129:notes">
            <a:extLst>
              <a:ext uri="{FF2B5EF4-FFF2-40B4-BE49-F238E27FC236}">
                <a16:creationId xmlns:a16="http://schemas.microsoft.com/office/drawing/2014/main" id="{4B1CC0C8-15F6-44A6-2B80-526CE7B90E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32d367bf8d0_2_129:notes">
            <a:extLst>
              <a:ext uri="{FF2B5EF4-FFF2-40B4-BE49-F238E27FC236}">
                <a16:creationId xmlns:a16="http://schemas.microsoft.com/office/drawing/2014/main" id="{5EA4AF65-54D6-602D-46F6-4294F374DB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801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>
          <a:extLst>
            <a:ext uri="{FF2B5EF4-FFF2-40B4-BE49-F238E27FC236}">
              <a16:creationId xmlns:a16="http://schemas.microsoft.com/office/drawing/2014/main" id="{E06CFE4D-EC05-458A-A495-F2917BC0E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2d367bf8d0_2_135:notes">
            <a:extLst>
              <a:ext uri="{FF2B5EF4-FFF2-40B4-BE49-F238E27FC236}">
                <a16:creationId xmlns:a16="http://schemas.microsoft.com/office/drawing/2014/main" id="{4E9DFA6A-A181-C46A-2DB4-E7F68ADC4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2d367bf8d0_2_135:notes">
            <a:extLst>
              <a:ext uri="{FF2B5EF4-FFF2-40B4-BE49-F238E27FC236}">
                <a16:creationId xmlns:a16="http://schemas.microsoft.com/office/drawing/2014/main" id="{27C4FD71-4D99-A087-E4AA-77F74920B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32d367bf8d0_2_135:notes">
            <a:extLst>
              <a:ext uri="{FF2B5EF4-FFF2-40B4-BE49-F238E27FC236}">
                <a16:creationId xmlns:a16="http://schemas.microsoft.com/office/drawing/2014/main" id="{4E38C7BC-A6AD-815B-0D78-6039DD6EA3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986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2FF72009-307A-A21C-FF70-59FD8BF2B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2d367bf8d0_3_0:notes">
            <a:extLst>
              <a:ext uri="{FF2B5EF4-FFF2-40B4-BE49-F238E27FC236}">
                <a16:creationId xmlns:a16="http://schemas.microsoft.com/office/drawing/2014/main" id="{F5D15E9F-D79B-FABB-0F63-7192364F0D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2d367bf8d0_3_0:notes">
            <a:extLst>
              <a:ext uri="{FF2B5EF4-FFF2-40B4-BE49-F238E27FC236}">
                <a16:creationId xmlns:a16="http://schemas.microsoft.com/office/drawing/2014/main" id="{226C1BA6-9D88-8BEA-C329-C477E8E594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32d367bf8d0_3_0:notes">
            <a:extLst>
              <a:ext uri="{FF2B5EF4-FFF2-40B4-BE49-F238E27FC236}">
                <a16:creationId xmlns:a16="http://schemas.microsoft.com/office/drawing/2014/main" id="{7AEA480C-F3B7-5DA9-8395-424F24E756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04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>
          <a:extLst>
            <a:ext uri="{FF2B5EF4-FFF2-40B4-BE49-F238E27FC236}">
              <a16:creationId xmlns:a16="http://schemas.microsoft.com/office/drawing/2014/main" id="{4C178C3F-F43F-B779-316D-CBE9D17E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d367bf8d0_0_120:notes">
            <a:extLst>
              <a:ext uri="{FF2B5EF4-FFF2-40B4-BE49-F238E27FC236}">
                <a16:creationId xmlns:a16="http://schemas.microsoft.com/office/drawing/2014/main" id="{6BE2D633-9756-D854-0D07-35CECB15E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32d367bf8d0_0_120:notes">
            <a:extLst>
              <a:ext uri="{FF2B5EF4-FFF2-40B4-BE49-F238E27FC236}">
                <a16:creationId xmlns:a16="http://schemas.microsoft.com/office/drawing/2014/main" id="{C8DD6E08-B96D-A0FA-501C-F4BA40E0FF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656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>
          <a:extLst>
            <a:ext uri="{FF2B5EF4-FFF2-40B4-BE49-F238E27FC236}">
              <a16:creationId xmlns:a16="http://schemas.microsoft.com/office/drawing/2014/main" id="{4AF407AC-2BB2-EDF1-81A8-2CABF8276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2d367bf8d0_0_149:notes">
            <a:extLst>
              <a:ext uri="{FF2B5EF4-FFF2-40B4-BE49-F238E27FC236}">
                <a16:creationId xmlns:a16="http://schemas.microsoft.com/office/drawing/2014/main" id="{8ACE68B8-7E33-1BDF-6A4E-DBA804BB6D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2d367bf8d0_0_149:notes">
            <a:extLst>
              <a:ext uri="{FF2B5EF4-FFF2-40B4-BE49-F238E27FC236}">
                <a16:creationId xmlns:a16="http://schemas.microsoft.com/office/drawing/2014/main" id="{404E5154-2B9D-F4C6-EFD3-9B8C4C521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32d367bf8d0_0_149:notes">
            <a:extLst>
              <a:ext uri="{FF2B5EF4-FFF2-40B4-BE49-F238E27FC236}">
                <a16:creationId xmlns:a16="http://schemas.microsoft.com/office/drawing/2014/main" id="{C3F6EFB5-80F5-776F-C576-7A72FA33B4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63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d367bf8d0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d367bf8d0_2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2d367bf8d0_2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>
          <a:extLst>
            <a:ext uri="{FF2B5EF4-FFF2-40B4-BE49-F238E27FC236}">
              <a16:creationId xmlns:a16="http://schemas.microsoft.com/office/drawing/2014/main" id="{977F27B0-D9F1-7CF2-CBCF-77A9BB18B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2d367bf8d0_0_143:notes">
            <a:extLst>
              <a:ext uri="{FF2B5EF4-FFF2-40B4-BE49-F238E27FC236}">
                <a16:creationId xmlns:a16="http://schemas.microsoft.com/office/drawing/2014/main" id="{548905DF-1440-A832-ADDD-A084582BF4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2d367bf8d0_0_143:notes">
            <a:extLst>
              <a:ext uri="{FF2B5EF4-FFF2-40B4-BE49-F238E27FC236}">
                <a16:creationId xmlns:a16="http://schemas.microsoft.com/office/drawing/2014/main" id="{37A14541-44AF-B798-3979-31B3038217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32d367bf8d0_0_143:notes">
            <a:extLst>
              <a:ext uri="{FF2B5EF4-FFF2-40B4-BE49-F238E27FC236}">
                <a16:creationId xmlns:a16="http://schemas.microsoft.com/office/drawing/2014/main" id="{E7CFF2AF-D064-A127-7943-72278FEE8B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052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>
          <a:extLst>
            <a:ext uri="{FF2B5EF4-FFF2-40B4-BE49-F238E27FC236}">
              <a16:creationId xmlns:a16="http://schemas.microsoft.com/office/drawing/2014/main" id="{9526E803-F2F4-69E0-DA94-95F74393A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d367bf8d0_0_137:notes">
            <a:extLst>
              <a:ext uri="{FF2B5EF4-FFF2-40B4-BE49-F238E27FC236}">
                <a16:creationId xmlns:a16="http://schemas.microsoft.com/office/drawing/2014/main" id="{6A34910C-7E1A-6E33-F85B-A7851D8B1D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2d367bf8d0_0_137:notes">
            <a:extLst>
              <a:ext uri="{FF2B5EF4-FFF2-40B4-BE49-F238E27FC236}">
                <a16:creationId xmlns:a16="http://schemas.microsoft.com/office/drawing/2014/main" id="{B9E29332-7024-4D55-5934-E5DDE78F2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32d367bf8d0_0_137:notes">
            <a:extLst>
              <a:ext uri="{FF2B5EF4-FFF2-40B4-BE49-F238E27FC236}">
                <a16:creationId xmlns:a16="http://schemas.microsoft.com/office/drawing/2014/main" id="{140B88AD-A297-DFA8-A236-333FFA95DD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341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>
          <a:extLst>
            <a:ext uri="{FF2B5EF4-FFF2-40B4-BE49-F238E27FC236}">
              <a16:creationId xmlns:a16="http://schemas.microsoft.com/office/drawing/2014/main" id="{823CB6B6-8C43-72F0-F20B-56101C0D4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2d367bf8d0_0_131:notes">
            <a:extLst>
              <a:ext uri="{FF2B5EF4-FFF2-40B4-BE49-F238E27FC236}">
                <a16:creationId xmlns:a16="http://schemas.microsoft.com/office/drawing/2014/main" id="{2F3A059B-D33A-1D93-FEF0-A8F0C9E2AA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2d367bf8d0_0_131:notes">
            <a:extLst>
              <a:ext uri="{FF2B5EF4-FFF2-40B4-BE49-F238E27FC236}">
                <a16:creationId xmlns:a16="http://schemas.microsoft.com/office/drawing/2014/main" id="{686EC91D-2314-A109-50BE-9B40A4E9A4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32d367bf8d0_0_131:notes">
            <a:extLst>
              <a:ext uri="{FF2B5EF4-FFF2-40B4-BE49-F238E27FC236}">
                <a16:creationId xmlns:a16="http://schemas.microsoft.com/office/drawing/2014/main" id="{AF178C49-F6C1-B950-1029-7814953715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38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>
          <a:extLst>
            <a:ext uri="{FF2B5EF4-FFF2-40B4-BE49-F238E27FC236}">
              <a16:creationId xmlns:a16="http://schemas.microsoft.com/office/drawing/2014/main" id="{AF6B8C83-78D2-E932-42AA-F6263F10C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2d367bf8d0_0_125:notes">
            <a:extLst>
              <a:ext uri="{FF2B5EF4-FFF2-40B4-BE49-F238E27FC236}">
                <a16:creationId xmlns:a16="http://schemas.microsoft.com/office/drawing/2014/main" id="{D71B0AA4-CA51-9324-0DA1-105D71B685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2d367bf8d0_0_125:notes">
            <a:extLst>
              <a:ext uri="{FF2B5EF4-FFF2-40B4-BE49-F238E27FC236}">
                <a16:creationId xmlns:a16="http://schemas.microsoft.com/office/drawing/2014/main" id="{A4CA77E6-4B11-B1F9-8BC5-18495D1007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32d367bf8d0_0_125:notes">
            <a:extLst>
              <a:ext uri="{FF2B5EF4-FFF2-40B4-BE49-F238E27FC236}">
                <a16:creationId xmlns:a16="http://schemas.microsoft.com/office/drawing/2014/main" id="{93623AB0-CB99-B64C-F46A-B09DD9C05A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718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d367bf8d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2d367bf8d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954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d367bf8d0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2d367bf8d0_2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2d367bf8d0_2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678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d367bf8d0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2d367bf8d0_2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2d367bf8d0_2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929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d367bf8d0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d367bf8d0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2d367bf8d0_2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079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d367bf8d0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2d367bf8d0_2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2d367bf8d0_2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672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d367bf8d0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2d367bf8d0_2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32d367bf8d0_2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21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d367bf8d0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d367bf8d0_2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2d367bf8d0_2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d367bf8d0_2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2d367bf8d0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409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d367bf8d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2d367bf8d0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32d367bf8d0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921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d367bf8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d367bf8d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32d367bf8d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920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d367bf8d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d367bf8d0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32d367bf8d0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15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2d367bf8d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2d367bf8d0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2d367bf8d0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210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d367bf8d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d367bf8d0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32d367bf8d0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18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d367bf8d0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2d367bf8d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86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2d367bf8d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2d367bf8d0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2d367bf8d0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725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2d367bf8d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2d367bf8d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2d367bf8d0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877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d367bf8d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d367bf8d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32d367bf8d0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2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d367bf8d0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d367bf8d0_2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2d367bf8d0_2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d367bf8d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2d367bf8d0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2d367bf8d0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090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d367bf8d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2d367bf8d0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2d367bf8d0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5876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3F438974-2DF6-9421-ECC7-1E4BE54C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>
            <a:extLst>
              <a:ext uri="{FF2B5EF4-FFF2-40B4-BE49-F238E27FC236}">
                <a16:creationId xmlns:a16="http://schemas.microsoft.com/office/drawing/2014/main" id="{FB38EF9A-58BF-48D9-1685-8FBCB01825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>
            <a:extLst>
              <a:ext uri="{FF2B5EF4-FFF2-40B4-BE49-F238E27FC236}">
                <a16:creationId xmlns:a16="http://schemas.microsoft.com/office/drawing/2014/main" id="{4F3C3966-6AF1-0FFD-DD0D-1A69692209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171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d367bf8d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d367bf8d0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2d367bf8d0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d367bf8d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d367bf8d0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2d367bf8d0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d367bf8d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d367bf8d0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2d367bf8d0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d367bf8d0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d367bf8d0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2d367bf8d0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d367bf8d0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2d367bf8d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d367bf8d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d367bf8d0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2d367bf8d0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CAD2DA8-7C86-4B12-842A-B77E2D8569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4CD9643-B1FE-44C0-9733-9E3FBB40C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Theory of Change (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presupposes that if four critical supply chain human resource pathways—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staffing, skills, working conditions and motivation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—are improved, then work performance is optimized, which then contributes to improved commodity availability at service delivery points in the most cost-effective way possible and will ultimately improve overall health outcomes.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The diagram shows the </a:t>
            </a:r>
            <a:r>
              <a:rPr lang="en-US" dirty="0" err="1"/>
              <a:t>ToC</a:t>
            </a:r>
            <a:r>
              <a:rPr lang="en-US" dirty="0"/>
              <a:t> foundational principle with its four pathways.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HR4SCM </a:t>
            </a:r>
            <a:r>
              <a:rPr lang="en-US" dirty="0" err="1"/>
              <a:t>ToC</a:t>
            </a:r>
            <a:r>
              <a:rPr lang="en-US" dirty="0"/>
              <a:t> describes the steps needed to achieve long-term goals.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identifies the connections between activities and outcomes across four pathways: staffing, skills, working conditions, and motivation.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approach helps prioritize workforce interventions that strengthen health supply chains.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1B1EA-2923-48A7-9913-FE283E44C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02DCECAB-AE26-4483-A8B3-AC7417328EB6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d367bf8d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d367bf8d0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2d367bf8d0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d367bf8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d367bf8d0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2d367bf8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d367bf8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2d367bf8d0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2d367bf8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d367bf8d0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d367bf8d0_2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2d367bf8d0_2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d367bf8d0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2d367bf8d0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d367bf8d0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d367bf8d0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2d367bf8d0_2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d367bf8d0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d367bf8d0_2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2d367bf8d0_2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d367bf8d0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d367bf8d0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2d367bf8d0_2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d367bf8d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d367bf8d0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2d367bf8d0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d367bf8d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d367bf8d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2d367bf8d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15ED556C-67D9-6CEE-2F36-B9A41BFC7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2d367bf8d0_0_84:notes">
            <a:extLst>
              <a:ext uri="{FF2B5EF4-FFF2-40B4-BE49-F238E27FC236}">
                <a16:creationId xmlns:a16="http://schemas.microsoft.com/office/drawing/2014/main" id="{2A23A0DC-79E2-D9AB-9A70-DEB21A330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32d367bf8d0_0_84:notes">
            <a:extLst>
              <a:ext uri="{FF2B5EF4-FFF2-40B4-BE49-F238E27FC236}">
                <a16:creationId xmlns:a16="http://schemas.microsoft.com/office/drawing/2014/main" id="{E3FB4BF5-DA87-4BE4-5B62-7B7AA9AA8C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1533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2d367bf8d0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32d367bf8d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2d367bf8d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2d367bf8d0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32d367bf8d0_0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2d367bf8d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2d367bf8d0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32d367bf8d0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d367bf8d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2d367bf8d0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32d367bf8d0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d367bf8d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d367bf8d0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32d367bf8d0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d367bf8d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d367bf8d0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32d367bf8d0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2d367bf8d0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32d367bf8d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2d367bf8d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2d367bf8d0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32d367bf8d0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2d367bf8d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2d367bf8d0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32d367bf8d0_0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2d367bf8d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2d367bf8d0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32d367bf8d0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1E00B147-D0AF-64BC-B20E-3AB4438F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2d367bf8d0_0_89:notes">
            <a:extLst>
              <a:ext uri="{FF2B5EF4-FFF2-40B4-BE49-F238E27FC236}">
                <a16:creationId xmlns:a16="http://schemas.microsoft.com/office/drawing/2014/main" id="{CBE7A9AD-633A-FAD8-CD98-EE07FB390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2d367bf8d0_0_89:notes">
            <a:extLst>
              <a:ext uri="{FF2B5EF4-FFF2-40B4-BE49-F238E27FC236}">
                <a16:creationId xmlns:a16="http://schemas.microsoft.com/office/drawing/2014/main" id="{21E5A285-BA71-D4A8-A308-1E5F7EF1B0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2d367bf8d0_0_89:notes">
            <a:extLst>
              <a:ext uri="{FF2B5EF4-FFF2-40B4-BE49-F238E27FC236}">
                <a16:creationId xmlns:a16="http://schemas.microsoft.com/office/drawing/2014/main" id="{53D5B0F7-BA48-3048-1B06-E32CC1AB30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3377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2d367bf8d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2d367bf8d0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32d367bf8d0_0_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2d367bf8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2d367bf8d0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32d367bf8d0_0_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2d367bf8d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32d367bf8d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2d367bf8d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2d367bf8d0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32d367bf8d0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2d367bf8d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2d367bf8d0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32d367bf8d0_0_2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2d367bf8d0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2d367bf8d0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32d367bf8d0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2d367bf8d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2d367bf8d0_0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32d367bf8d0_0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2d367bf8d0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2d367bf8d0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32d367bf8d0_0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17857E5C-B275-4B74-4A33-6910BD3C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d367bf8d0_0_107:notes">
            <a:extLst>
              <a:ext uri="{FF2B5EF4-FFF2-40B4-BE49-F238E27FC236}">
                <a16:creationId xmlns:a16="http://schemas.microsoft.com/office/drawing/2014/main" id="{673C9F5A-B63C-224A-5F88-2E3327DA29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d367bf8d0_0_107:notes">
            <a:extLst>
              <a:ext uri="{FF2B5EF4-FFF2-40B4-BE49-F238E27FC236}">
                <a16:creationId xmlns:a16="http://schemas.microsoft.com/office/drawing/2014/main" id="{20D66076-CFDC-D12B-757C-47892114A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32d367bf8d0_0_107:notes">
            <a:extLst>
              <a:ext uri="{FF2B5EF4-FFF2-40B4-BE49-F238E27FC236}">
                <a16:creationId xmlns:a16="http://schemas.microsoft.com/office/drawing/2014/main" id="{855B553D-6534-C962-388A-B45B3D7BD2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22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>
          <a:extLst>
            <a:ext uri="{FF2B5EF4-FFF2-40B4-BE49-F238E27FC236}">
              <a16:creationId xmlns:a16="http://schemas.microsoft.com/office/drawing/2014/main" id="{9D198981-90F3-E995-0A07-289314A4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2d367bf8d0_0_101:notes">
            <a:extLst>
              <a:ext uri="{FF2B5EF4-FFF2-40B4-BE49-F238E27FC236}">
                <a16:creationId xmlns:a16="http://schemas.microsoft.com/office/drawing/2014/main" id="{2C1B5FDA-9893-C79D-3EDD-5FC25EC957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2d367bf8d0_0_101:notes">
            <a:extLst>
              <a:ext uri="{FF2B5EF4-FFF2-40B4-BE49-F238E27FC236}">
                <a16:creationId xmlns:a16="http://schemas.microsoft.com/office/drawing/2014/main" id="{7EF1B6C3-E274-7D80-3B91-5F0B22C732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2d367bf8d0_0_101:notes">
            <a:extLst>
              <a:ext uri="{FF2B5EF4-FFF2-40B4-BE49-F238E27FC236}">
                <a16:creationId xmlns:a16="http://schemas.microsoft.com/office/drawing/2014/main" id="{28E1513C-6CEA-FE64-63E9-02A6A2B5D8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4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8F6DD-2106-54C5-B12E-0A7B52100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6680" r="1316" b="1816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C7159-B0CF-5255-7C21-6B52DC77D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2285" y="1398134"/>
            <a:ext cx="9144000" cy="2387600"/>
          </a:xfrm>
        </p:spPr>
        <p:txBody>
          <a:bodyPr anchor="b">
            <a:normAutofit/>
          </a:bodyPr>
          <a:lstStyle>
            <a:lvl1pPr algn="l"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CE1C9-3178-8524-9865-A3F21FBCC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85" y="398915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dirty="0">
                <a:solidFill>
                  <a:srgbClr val="13465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2E65EC-5EE4-6377-04B0-D8C61DC43D73}"/>
              </a:ext>
            </a:extLst>
          </p:cNvPr>
          <p:cNvCxnSpPr/>
          <p:nvPr userDrawn="1"/>
        </p:nvCxnSpPr>
        <p:spPr>
          <a:xfrm>
            <a:off x="2400300" y="3842884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E65786D6-D15C-6892-4401-81D6F3D46787}"/>
              </a:ext>
            </a:extLst>
          </p:cNvPr>
          <p:cNvSpPr txBox="1">
            <a:spLocks/>
          </p:cNvSpPr>
          <p:nvPr userDrawn="1"/>
        </p:nvSpPr>
        <p:spPr>
          <a:xfrm>
            <a:off x="8121423" y="6355933"/>
            <a:ext cx="3344862" cy="39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13465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Implemented by PICMA</a:t>
            </a:r>
          </a:p>
        </p:txBody>
      </p:sp>
      <p:pic>
        <p:nvPicPr>
          <p:cNvPr id="16" name="Picture 15" descr="CMS">
            <a:extLst>
              <a:ext uri="{FF2B5EF4-FFF2-40B4-BE49-F238E27FC236}">
                <a16:creationId xmlns:a16="http://schemas.microsoft.com/office/drawing/2014/main" id="{D03F69C9-44BF-D9D3-F290-27364452A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15" y="5766260"/>
            <a:ext cx="1182459" cy="90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g">
            <a:extLst>
              <a:ext uri="{FF2B5EF4-FFF2-40B4-BE49-F238E27FC236}">
                <a16:creationId xmlns:a16="http://schemas.microsoft.com/office/drawing/2014/main" id="{C632D2F3-6F13-3547-6CE8-5FCA917D43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5549" y="191252"/>
            <a:ext cx="1661201" cy="92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31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Unbulle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13FB7B39-7A1F-2161-A365-8F4452753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D0B565C-FB9F-53D1-B935-147D91DAD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78B15A-255E-E36E-320D-B0313C2597B5}"/>
              </a:ext>
            </a:extLst>
          </p:cNvPr>
          <p:cNvCxnSpPr/>
          <p:nvPr userDrawn="1"/>
        </p:nvCxnSpPr>
        <p:spPr>
          <a:xfrm>
            <a:off x="941151" y="147906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00E468-2693-A5A2-97A2-BC47CBBD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Clr>
                <a:srgbClr val="13465F"/>
              </a:buClr>
              <a:buFontTx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buClr>
                <a:srgbClr val="13465F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>
              <a:buClr>
                <a:srgbClr val="13465F"/>
              </a:buClr>
              <a:buFont typeface="Aptos" panose="020B0004020202020204" pitchFamily="34" charset="0"/>
              <a:buChar char="◦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027FC1-9641-9E0C-7A34-2FB14C62D6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 marL="0" indent="0">
              <a:buClr>
                <a:srgbClr val="13465F"/>
              </a:buClr>
              <a:buFontTx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>
              <a:buClr>
                <a:srgbClr val="13465F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>
              <a:buClr>
                <a:srgbClr val="13465F"/>
              </a:buClr>
              <a:buFont typeface="Aptos" panose="020B0004020202020204" pitchFamily="34" charset="0"/>
              <a:buChar char="◦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692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6AB00626-FB67-A969-204F-D8E006122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BB23E8-7B2D-0B9F-0BBF-C872F4AFE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01A691-C6AC-EF04-8D1F-B328818A956D}"/>
              </a:ext>
            </a:extLst>
          </p:cNvPr>
          <p:cNvCxnSpPr/>
          <p:nvPr userDrawn="1"/>
        </p:nvCxnSpPr>
        <p:spPr>
          <a:xfrm>
            <a:off x="941151" y="147906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3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8EA2E642-6C47-3E4E-CF8C-AD0D363E3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40954" b="8473"/>
          <a:stretch/>
        </p:blipFill>
        <p:spPr>
          <a:xfrm rot="16200000" flipH="1">
            <a:off x="8148639" y="-814386"/>
            <a:ext cx="3228975" cy="4857747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FA35AD3A-14BA-E1DC-51EC-C99A8E50ABA0}"/>
              </a:ext>
            </a:extLst>
          </p:cNvPr>
          <p:cNvSpPr txBox="1">
            <a:spLocks/>
          </p:cNvSpPr>
          <p:nvPr userDrawn="1"/>
        </p:nvSpPr>
        <p:spPr>
          <a:xfrm>
            <a:off x="227486" y="1944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A16CBA-A532-E8C8-E7C9-48D741F29E6C}"/>
              </a:ext>
            </a:extLst>
          </p:cNvPr>
          <p:cNvCxnSpPr/>
          <p:nvPr userDrawn="1"/>
        </p:nvCxnSpPr>
        <p:spPr>
          <a:xfrm>
            <a:off x="293451" y="104091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81F5E74-CBC9-9E28-D35E-D48D3141AE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-73025"/>
            <a:ext cx="10515600" cy="1325563"/>
          </a:xfrm>
        </p:spPr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65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se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8EA2E642-6C47-3E4E-CF8C-AD0D363E3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40954" b="8473"/>
          <a:stretch/>
        </p:blipFill>
        <p:spPr>
          <a:xfrm rot="16200000" flipH="1">
            <a:off x="8148639" y="-814386"/>
            <a:ext cx="3228975" cy="4857747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FA35AD3A-14BA-E1DC-51EC-C99A8E50ABA0}"/>
              </a:ext>
            </a:extLst>
          </p:cNvPr>
          <p:cNvSpPr txBox="1">
            <a:spLocks/>
          </p:cNvSpPr>
          <p:nvPr userDrawn="1"/>
        </p:nvSpPr>
        <p:spPr>
          <a:xfrm>
            <a:off x="227486" y="1944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04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5600" y="6426200"/>
            <a:ext cx="1422400" cy="24341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59767"/>
            <a:ext cx="10972800" cy="46166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47F4B78-A22D-42BD-B803-9061741B8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7883"/>
            <a:ext cx="1143798" cy="571899"/>
          </a:xfrm>
          <a:prstGeom prst="rect">
            <a:avLst/>
          </a:prstGeom>
        </p:spPr>
      </p:pic>
      <p:sp>
        <p:nvSpPr>
          <p:cNvPr id="18" name="bg object 16">
            <a:extLst>
              <a:ext uri="{FF2B5EF4-FFF2-40B4-BE49-F238E27FC236}">
                <a16:creationId xmlns:a16="http://schemas.microsoft.com/office/drawing/2014/main" id="{89598050-DE80-4266-8CEE-EFB6FF802213}"/>
              </a:ext>
            </a:extLst>
          </p:cNvPr>
          <p:cNvSpPr/>
          <p:nvPr userDrawn="1"/>
        </p:nvSpPr>
        <p:spPr>
          <a:xfrm>
            <a:off x="-19050" y="6792433"/>
            <a:ext cx="12240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7">
            <a:extLst>
              <a:ext uri="{FF2B5EF4-FFF2-40B4-BE49-F238E27FC236}">
                <a16:creationId xmlns:a16="http://schemas.microsoft.com/office/drawing/2014/main" id="{D2E9374A-3FAB-4194-A185-1EF86F4BAA0C}"/>
              </a:ext>
            </a:extLst>
          </p:cNvPr>
          <p:cNvSpPr/>
          <p:nvPr userDrawn="1"/>
        </p:nvSpPr>
        <p:spPr>
          <a:xfrm>
            <a:off x="-19050" y="6666614"/>
            <a:ext cx="12240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4ECC63D9-B528-3D3B-3C05-B56C644E7B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66451" y="6377763"/>
            <a:ext cx="4687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550F64E0-877B-4B51-B6FC-0E9EF943C428}" type="slidenum">
              <a:rPr lang="en-US" altLang="en-US" sz="1050" smtClean="0">
                <a:solidFill>
                  <a:srgbClr val="2D3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‹#›</a:t>
            </a:fld>
            <a:endParaRPr lang="en-US" altLang="en-US" sz="1050" dirty="0">
              <a:solidFill>
                <a:srgbClr val="2D39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B208C-443D-1EC0-5E73-AC1A73B699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24000"/>
            <a:ext cx="10972800" cy="48041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4C30630-D335-3EA8-F26F-59CC65682C6D}"/>
              </a:ext>
            </a:extLst>
          </p:cNvPr>
          <p:cNvSpPr/>
          <p:nvPr userDrawn="1"/>
        </p:nvSpPr>
        <p:spPr>
          <a:xfrm>
            <a:off x="-1769" y="0"/>
            <a:ext cx="122040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5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13C287-11EB-48F3-3A10-541BB52FA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FE3AA-FD14-B022-E835-04738FA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C3E0A-D8A3-E3B1-CF5E-C7821A665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</p:spPr>
        <p:txBody>
          <a:bodyPr>
            <a:normAutofit/>
          </a:bodyPr>
          <a:lstStyle>
            <a:lvl1pPr marL="0" indent="0">
              <a:buNone/>
              <a:defRPr lang="en-US" sz="3200" kern="1200" dirty="0">
                <a:solidFill>
                  <a:srgbClr val="13465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81EBCD-BEDC-6713-616C-254625BC0340}"/>
              </a:ext>
            </a:extLst>
          </p:cNvPr>
          <p:cNvCxnSpPr/>
          <p:nvPr userDrawn="1"/>
        </p:nvCxnSpPr>
        <p:spPr>
          <a:xfrm>
            <a:off x="933450" y="4566784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4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8F6DD-2106-54C5-B12E-0A7B52100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6680" r="1316" b="1816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C7159-B0CF-5255-7C21-6B52DC77D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22285" y="643754"/>
            <a:ext cx="9144000" cy="2387600"/>
          </a:xfrm>
        </p:spPr>
        <p:txBody>
          <a:bodyPr anchor="b">
            <a:normAutofit/>
          </a:bodyPr>
          <a:lstStyle>
            <a:lvl1pPr algn="l"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CE1C9-3178-8524-9865-A3F21FBCC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85" y="3234771"/>
            <a:ext cx="9144000" cy="724003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dirty="0">
                <a:solidFill>
                  <a:srgbClr val="13465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2E65EC-5EE4-6377-04B0-D8C61DC43D73}"/>
              </a:ext>
            </a:extLst>
          </p:cNvPr>
          <p:cNvCxnSpPr/>
          <p:nvPr userDrawn="1"/>
        </p:nvCxnSpPr>
        <p:spPr>
          <a:xfrm>
            <a:off x="2400300" y="3088504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1.jpeg" descr="A picture containing text, clipart  Description automatically generated ">
            <a:extLst>
              <a:ext uri="{FF2B5EF4-FFF2-40B4-BE49-F238E27FC236}">
                <a16:creationId xmlns:a16="http://schemas.microsoft.com/office/drawing/2014/main" id="{CBDFC8BF-CD02-6115-E85E-04E136998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6203198"/>
            <a:ext cx="2957830" cy="4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4F62-658A-44C4-1F8E-857B1D811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DCF9-AEB5-FA5D-C1C7-9BF921CB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13465F"/>
              </a:buClr>
              <a:buFont typeface="Aptos" panose="020B0004020202020204" pitchFamily="34" charset="0"/>
              <a:buChar char="◦"/>
              <a:defRPr/>
            </a:lvl2pPr>
            <a:lvl3pPr marL="11430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6C5FB-295D-224A-4072-CC830C104260}"/>
              </a:ext>
            </a:extLst>
          </p:cNvPr>
          <p:cNvCxnSpPr/>
          <p:nvPr userDrawn="1"/>
        </p:nvCxnSpPr>
        <p:spPr>
          <a:xfrm>
            <a:off x="941151" y="147906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01E42B0A-4650-AC64-84AB-FB8EEDA08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8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umbered with answ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01E42B0A-4650-AC64-84AB-FB8EEDA08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C4F62-658A-44C4-1F8E-857B1D811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DCF9-AEB5-FA5D-C1C7-9BF921CB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>
            <a:noAutofit/>
          </a:bodyPr>
          <a:lstStyle>
            <a:lvl1pPr marL="512763" indent="-404813">
              <a:lnSpc>
                <a:spcPct val="108000"/>
              </a:lnSpc>
              <a:spcBef>
                <a:spcPts val="0"/>
              </a:spcBef>
              <a:buClrTx/>
              <a:buFont typeface="+mj-lt"/>
              <a:buNone/>
              <a:tabLst/>
              <a:defRPr sz="2400"/>
            </a:lvl1pPr>
            <a:lvl2pPr marL="1146175" indent="-342900">
              <a:lnSpc>
                <a:spcPct val="108000"/>
              </a:lnSpc>
              <a:spcBef>
                <a:spcPts val="0"/>
              </a:spcBef>
              <a:buClr>
                <a:srgbClr val="13465F"/>
              </a:buClr>
              <a:buSzPct val="110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13465F"/>
              </a:buClr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rgbClr val="13465F"/>
              </a:buClr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rgbClr val="13465F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6C5FB-295D-224A-4072-CC830C104260}"/>
              </a:ext>
            </a:extLst>
          </p:cNvPr>
          <p:cNvCxnSpPr/>
          <p:nvPr userDrawn="1"/>
        </p:nvCxnSpPr>
        <p:spPr>
          <a:xfrm>
            <a:off x="941151" y="147906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6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744232C1-7971-9E55-2C1A-472BA3017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C4F62-658A-44C4-1F8E-857B1D811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DCF9-AEB5-FA5D-C1C7-9BF921CB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336"/>
            <a:ext cx="10515600" cy="5112328"/>
          </a:xfrm>
        </p:spPr>
        <p:txBody>
          <a:bodyPr/>
          <a:lstStyle>
            <a:lvl1pPr marL="2286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13465F"/>
              </a:buClr>
              <a:buFont typeface="Aptos" panose="020B0004020202020204" pitchFamily="34" charset="0"/>
              <a:buChar char="◦"/>
              <a:defRPr/>
            </a:lvl2pPr>
            <a:lvl3pPr marL="11430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6C5FB-295D-224A-4072-CC830C104260}"/>
              </a:ext>
            </a:extLst>
          </p:cNvPr>
          <p:cNvCxnSpPr/>
          <p:nvPr userDrawn="1"/>
        </p:nvCxnSpPr>
        <p:spPr>
          <a:xfrm>
            <a:off x="941151" y="113219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Unbulle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6198BA34-4900-901F-8DC0-58F8850FB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C4F62-658A-44C4-1F8E-857B1D811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DCF9-AEB5-FA5D-C1C7-9BF921CB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13465F"/>
              </a:buClr>
              <a:buFontTx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8600">
              <a:buClr>
                <a:srgbClr val="13465F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288" indent="-227013">
              <a:buClr>
                <a:srgbClr val="13465F"/>
              </a:buClr>
              <a:buFont typeface="Aptos" panose="020B0004020202020204" pitchFamily="34" charset="0"/>
              <a:buChar char="◦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6C5FB-295D-224A-4072-CC830C104260}"/>
              </a:ext>
            </a:extLst>
          </p:cNvPr>
          <p:cNvCxnSpPr/>
          <p:nvPr userDrawn="1"/>
        </p:nvCxnSpPr>
        <p:spPr>
          <a:xfrm>
            <a:off x="941151" y="147906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0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arrow Unbulle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31333E4B-E5C4-D9FE-39E5-45262C89E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AC4F62-658A-44C4-1F8E-857B1D811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DCF9-AEB5-FA5D-C1C7-9BF921CB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726"/>
            <a:ext cx="10515600" cy="5122719"/>
          </a:xfrm>
        </p:spPr>
        <p:txBody>
          <a:bodyPr/>
          <a:lstStyle>
            <a:lvl1pPr marL="0" indent="0">
              <a:buClr>
                <a:srgbClr val="13465F"/>
              </a:buClr>
              <a:buFontTx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8600">
              <a:buClr>
                <a:srgbClr val="13465F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288" indent="-227013">
              <a:buClr>
                <a:srgbClr val="13465F"/>
              </a:buClr>
              <a:buFont typeface="Aptos" panose="020B0004020202020204" pitchFamily="34" charset="0"/>
              <a:buChar char="◦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13465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6C5FB-295D-224A-4072-CC830C104260}"/>
              </a:ext>
            </a:extLst>
          </p:cNvPr>
          <p:cNvCxnSpPr/>
          <p:nvPr userDrawn="1"/>
        </p:nvCxnSpPr>
        <p:spPr>
          <a:xfrm>
            <a:off x="941151" y="113219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lines on a black background&#10;&#10;Description automatically generated">
            <a:extLst>
              <a:ext uri="{FF2B5EF4-FFF2-40B4-BE49-F238E27FC236}">
                <a16:creationId xmlns:a16="http://schemas.microsoft.com/office/drawing/2014/main" id="{420ACA04-B66D-7820-62FC-C874075C0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129" b="8473"/>
          <a:stretch/>
        </p:blipFill>
        <p:spPr>
          <a:xfrm>
            <a:off x="0" y="0"/>
            <a:ext cx="322897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D0B565C-FB9F-53D1-B935-147D91DAD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lang="en-US" sz="6000" kern="1200" spc="100" dirty="0">
                <a:solidFill>
                  <a:srgbClr val="13465F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78B15A-255E-E36E-320D-B0313C2597B5}"/>
              </a:ext>
            </a:extLst>
          </p:cNvPr>
          <p:cNvCxnSpPr/>
          <p:nvPr userDrawn="1"/>
        </p:nvCxnSpPr>
        <p:spPr>
          <a:xfrm>
            <a:off x="941151" y="1479063"/>
            <a:ext cx="870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902C-BE82-FF57-391B-8FC850628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13465F"/>
              </a:buCl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rgbClr val="13465F"/>
              </a:buClr>
              <a:buFont typeface="Aptos" panose="020B0004020202020204" pitchFamily="34" charset="0"/>
              <a:buChar char="◦"/>
              <a:defRPr/>
            </a:lvl2pPr>
            <a:lvl3pPr>
              <a:buClr>
                <a:srgbClr val="13465F"/>
              </a:buClr>
              <a:defRPr/>
            </a:lvl3pPr>
            <a:lvl4pPr>
              <a:buClr>
                <a:srgbClr val="13465F"/>
              </a:buClr>
              <a:defRPr/>
            </a:lvl4pPr>
            <a:lvl5pPr>
              <a:buClr>
                <a:srgbClr val="13465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7B27-7071-69E2-8C79-F750C32A9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13465F"/>
              </a:buClr>
              <a:defRPr/>
            </a:lvl1pPr>
            <a:lvl2pPr marL="685800" indent="-228600">
              <a:buClr>
                <a:srgbClr val="13465F"/>
              </a:buClr>
              <a:buFont typeface="Aptos" panose="020B0004020202020204" pitchFamily="34" charset="0"/>
              <a:buChar char="◦"/>
              <a:defRPr/>
            </a:lvl2pPr>
            <a:lvl3pPr>
              <a:buClr>
                <a:srgbClr val="13465F"/>
              </a:buClr>
              <a:defRPr/>
            </a:lvl3pPr>
            <a:lvl4pPr>
              <a:buClr>
                <a:srgbClr val="13465F"/>
              </a:buClr>
              <a:defRPr/>
            </a:lvl4pPr>
            <a:lvl5pPr>
              <a:buClr>
                <a:srgbClr val="13465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3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4E6AC-6426-4213-2A2F-D29B9079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3292-3CB9-3381-607F-76496F5A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DAB51-BE40-C6B3-C394-CB0589791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75DF9F-8105-4A50-97E9-1C1DF7F1540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748D9-DE50-5D56-4DBF-9BA498ABE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13C84-3B16-BA69-A312-57517B534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70E3D-E59E-4CF9-B11F-8A8DD84FF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6" r:id="rId3"/>
    <p:sldLayoutId id="2147483650" r:id="rId4"/>
    <p:sldLayoutId id="2147483679" r:id="rId5"/>
    <p:sldLayoutId id="2147483674" r:id="rId6"/>
    <p:sldLayoutId id="2147483672" r:id="rId7"/>
    <p:sldLayoutId id="2147483675" r:id="rId8"/>
    <p:sldLayoutId id="2147483652" r:id="rId9"/>
    <p:sldLayoutId id="2147483673" r:id="rId10"/>
    <p:sldLayoutId id="2147483654" r:id="rId11"/>
    <p:sldLayoutId id="2147483677" r:id="rId12"/>
    <p:sldLayoutId id="2147483680" r:id="rId13"/>
    <p:sldLayoutId id="2147483678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000" kern="1200" spc="100" dirty="0">
          <a:solidFill>
            <a:srgbClr val="13465F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skemper@picma-scm.org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fbn@picma-scm.com" TargetMode="External"/><Relationship Id="rId4" Type="http://schemas.openxmlformats.org/officeDocument/2006/relationships/hyperlink" Target="mailto:dzwinkels@peoplethatdeliver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spcFirstLastPara="1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Rapid Diagnostic Focus Group Discussions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8EC27D19-899C-4F80-F3C5-2D6D64189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>
            <a:extLst>
              <a:ext uri="{FF2B5EF4-FFF2-40B4-BE49-F238E27FC236}">
                <a16:creationId xmlns:a16="http://schemas.microsoft.com/office/drawing/2014/main" id="{66AB7B31-8FEC-FF10-B9AC-B5973BF5CA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/>
              <a:t>Social and emotional environment</a:t>
            </a:r>
          </a:p>
        </p:txBody>
      </p:sp>
      <p:sp>
        <p:nvSpPr>
          <p:cNvPr id="377" name="Google Shape;377;p57">
            <a:extLst>
              <a:ext uri="{FF2B5EF4-FFF2-40B4-BE49-F238E27FC236}">
                <a16:creationId xmlns:a16="http://schemas.microsoft.com/office/drawing/2014/main" id="{9B165FC0-823F-D861-FB3F-55FEFF69F9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Do harassment policies exist, especially those towards women?</a:t>
            </a:r>
          </a:p>
          <a:p>
            <a:pPr lvl="1"/>
            <a:r>
              <a:rPr lang="en-US" dirty="0"/>
              <a:t>If so, is compliance monitored regularly?</a:t>
            </a:r>
          </a:p>
        </p:txBody>
      </p:sp>
    </p:spTree>
    <p:extLst>
      <p:ext uri="{BB962C8B-B14F-4D97-AF65-F5344CB8AC3E}">
        <p14:creationId xmlns:p14="http://schemas.microsoft.com/office/powerpoint/2010/main" val="424099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>
          <a:extLst>
            <a:ext uri="{FF2B5EF4-FFF2-40B4-BE49-F238E27FC236}">
              <a16:creationId xmlns:a16="http://schemas.microsoft.com/office/drawing/2014/main" id="{14CD4552-A7AE-794B-DF61-87DEFF3E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8">
            <a:extLst>
              <a:ext uri="{FF2B5EF4-FFF2-40B4-BE49-F238E27FC236}">
                <a16:creationId xmlns:a16="http://schemas.microsoft.com/office/drawing/2014/main" id="{229CA586-F8B5-332E-C8F3-A10E4DA2A7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/>
              <a:t>Social and emotional environment</a:t>
            </a:r>
          </a:p>
        </p:txBody>
      </p:sp>
      <p:sp>
        <p:nvSpPr>
          <p:cNvPr id="384" name="Google Shape;384;p58">
            <a:extLst>
              <a:ext uri="{FF2B5EF4-FFF2-40B4-BE49-F238E27FC236}">
                <a16:creationId xmlns:a16="http://schemas.microsoft.com/office/drawing/2014/main" id="{97457354-8F7A-AE99-BC8A-8C2E2A8730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Is there anti-harassment training for supervisors?</a:t>
            </a:r>
          </a:p>
          <a:p>
            <a:pPr lvl="1"/>
            <a:r>
              <a:rPr lang="en-US" dirty="0"/>
              <a:t>Are there regular trainings for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supervisors?</a:t>
            </a:r>
          </a:p>
          <a:p>
            <a:pPr lvl="1"/>
            <a:r>
              <a:rPr lang="en-US" dirty="0"/>
              <a:t>If trainings happen, is anti-harassment discussed?</a:t>
            </a:r>
          </a:p>
        </p:txBody>
      </p:sp>
    </p:spTree>
    <p:extLst>
      <p:ext uri="{BB962C8B-B14F-4D97-AF65-F5344CB8AC3E}">
        <p14:creationId xmlns:p14="http://schemas.microsoft.com/office/powerpoint/2010/main" val="155439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4B29B8D2-1DD1-A65C-2A7C-0CBEE3240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>
            <a:extLst>
              <a:ext uri="{FF2B5EF4-FFF2-40B4-BE49-F238E27FC236}">
                <a16:creationId xmlns:a16="http://schemas.microsoft.com/office/drawing/2014/main" id="{D2E1DE14-939A-1671-6AA3-743B6A9D1E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/>
              <a:t>Social and emotional environment</a:t>
            </a:r>
          </a:p>
        </p:txBody>
      </p:sp>
      <p:sp>
        <p:nvSpPr>
          <p:cNvPr id="391" name="Google Shape;391;p59">
            <a:extLst>
              <a:ext uri="{FF2B5EF4-FFF2-40B4-BE49-F238E27FC236}">
                <a16:creationId xmlns:a16="http://schemas.microsoft.com/office/drawing/2014/main" id="{C50C5D71-ACA8-EF84-9C17-4ED6359502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Is an employee satisfaction survey conducted each year?</a:t>
            </a:r>
          </a:p>
          <a:p>
            <a:pPr lvl="1"/>
            <a:r>
              <a:rPr lang="en-US" dirty="0"/>
              <a:t>Are employee satisfaction surveys conducted when staff leaves the service?</a:t>
            </a:r>
          </a:p>
        </p:txBody>
      </p:sp>
    </p:spTree>
    <p:extLst>
      <p:ext uri="{BB962C8B-B14F-4D97-AF65-F5344CB8AC3E}">
        <p14:creationId xmlns:p14="http://schemas.microsoft.com/office/powerpoint/2010/main" val="343004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>
          <a:extLst>
            <a:ext uri="{FF2B5EF4-FFF2-40B4-BE49-F238E27FC236}">
              <a16:creationId xmlns:a16="http://schemas.microsoft.com/office/drawing/2014/main" id="{FD86C94A-AC0A-F496-F492-86A1206FA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0">
            <a:extLst>
              <a:ext uri="{FF2B5EF4-FFF2-40B4-BE49-F238E27FC236}">
                <a16:creationId xmlns:a16="http://schemas.microsoft.com/office/drawing/2014/main" id="{6AE6F98B-D521-87BD-A10A-5AAF75C14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WORKING CONDITIONS</a:t>
            </a:r>
          </a:p>
        </p:txBody>
      </p:sp>
      <p:sp>
        <p:nvSpPr>
          <p:cNvPr id="397" name="Google Shape;397;p60">
            <a:extLst>
              <a:ext uri="{FF2B5EF4-FFF2-40B4-BE49-F238E27FC236}">
                <a16:creationId xmlns:a16="http://schemas.microsoft.com/office/drawing/2014/main" id="{3E4A4F49-44F5-99C3-1171-D815BD63A6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Physical environment is safe, clean and conducive to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ED8198EA-ED5C-B319-963F-4B5C834C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1">
            <a:extLst>
              <a:ext uri="{FF2B5EF4-FFF2-40B4-BE49-F238E27FC236}">
                <a16:creationId xmlns:a16="http://schemas.microsoft.com/office/drawing/2014/main" id="{B8D50DE5-6775-2B76-E432-698551DA8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Physical environment</a:t>
            </a:r>
          </a:p>
        </p:txBody>
      </p:sp>
      <p:sp>
        <p:nvSpPr>
          <p:cNvPr id="404" name="Google Shape;404;p61">
            <a:extLst>
              <a:ext uri="{FF2B5EF4-FFF2-40B4-BE49-F238E27FC236}">
                <a16:creationId xmlns:a16="http://schemas.microsoft.com/office/drawing/2014/main" id="{276BEA0D-7178-7801-800B-CCAF956D87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Does you have a list of required characteristics for a safe and conducive environment and the list is accessible by all staff? </a:t>
            </a:r>
          </a:p>
          <a:p>
            <a:pPr lvl="1"/>
            <a:r>
              <a:rPr lang="en-US" dirty="0"/>
              <a:t>Do documented guidelines for a safe and conducive work environment exist?</a:t>
            </a:r>
          </a:p>
          <a:p>
            <a:pPr lvl="1"/>
            <a:r>
              <a:rPr lang="en-US" dirty="0"/>
              <a:t>If they exist, are they clearly visualized in your work environment?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4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874B1C3D-7047-ED45-08D5-0FF4A9603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2">
            <a:extLst>
              <a:ext uri="{FF2B5EF4-FFF2-40B4-BE49-F238E27FC236}">
                <a16:creationId xmlns:a16="http://schemas.microsoft.com/office/drawing/2014/main" id="{B35E5D47-05FF-9FD4-691B-5274AAD06E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Physical environment</a:t>
            </a:r>
          </a:p>
        </p:txBody>
      </p:sp>
      <p:sp>
        <p:nvSpPr>
          <p:cNvPr id="411" name="Google Shape;411;p62">
            <a:extLst>
              <a:ext uri="{FF2B5EF4-FFF2-40B4-BE49-F238E27FC236}">
                <a16:creationId xmlns:a16="http://schemas.microsoft.com/office/drawing/2014/main" id="{2630D440-94AA-C7AD-8394-5671E679E5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Do your training materials have content on establishing a safe and clean work environment?</a:t>
            </a:r>
          </a:p>
          <a:p>
            <a:pPr lvl="1"/>
            <a:r>
              <a:rPr lang="en-US" dirty="0"/>
              <a:t>Are they available to all staff?</a:t>
            </a:r>
          </a:p>
          <a:p>
            <a:pPr lvl="1"/>
            <a:r>
              <a:rPr lang="en-US" dirty="0"/>
              <a:t>Is there training on creating a safe and clean work environment?</a:t>
            </a:r>
          </a:p>
        </p:txBody>
      </p:sp>
    </p:spTree>
    <p:extLst>
      <p:ext uri="{BB962C8B-B14F-4D97-AF65-F5344CB8AC3E}">
        <p14:creationId xmlns:p14="http://schemas.microsoft.com/office/powerpoint/2010/main" val="100496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F02401E9-E041-9FA8-F1E4-64BEA4B3A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3">
            <a:extLst>
              <a:ext uri="{FF2B5EF4-FFF2-40B4-BE49-F238E27FC236}">
                <a16:creationId xmlns:a16="http://schemas.microsoft.com/office/drawing/2014/main" id="{C2D41755-8DA8-2ACD-8FDC-153517A73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Physical environment</a:t>
            </a:r>
          </a:p>
        </p:txBody>
      </p:sp>
      <p:sp>
        <p:nvSpPr>
          <p:cNvPr id="418" name="Google Shape;418;p63">
            <a:extLst>
              <a:ext uri="{FF2B5EF4-FFF2-40B4-BE49-F238E27FC236}">
                <a16:creationId xmlns:a16="http://schemas.microsoft.com/office/drawing/2014/main" id="{F36CD48F-C74F-B263-ED9F-DD84262554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Is funding (from regular budget) allocated for maintenance of work environment sufficient?</a:t>
            </a:r>
          </a:p>
          <a:p>
            <a:pPr lvl="1"/>
            <a:r>
              <a:rPr lang="en-US" dirty="0"/>
              <a:t>Is it allocated, but not sufficient?</a:t>
            </a:r>
          </a:p>
          <a:p>
            <a:pPr lvl="1"/>
            <a:r>
              <a:rPr lang="en-US" dirty="0"/>
              <a:t>Is it sufficient and evidenced by physical inspection?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85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>
          <a:extLst>
            <a:ext uri="{FF2B5EF4-FFF2-40B4-BE49-F238E27FC236}">
              <a16:creationId xmlns:a16="http://schemas.microsoft.com/office/drawing/2014/main" id="{39558153-C830-19B6-22E0-ABDED906C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>
            <a:extLst>
              <a:ext uri="{FF2B5EF4-FFF2-40B4-BE49-F238E27FC236}">
                <a16:creationId xmlns:a16="http://schemas.microsoft.com/office/drawing/2014/main" id="{F86506BB-C7EE-1BC4-DD20-62E2F7DF6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Physical environment</a:t>
            </a:r>
          </a:p>
        </p:txBody>
      </p:sp>
      <p:sp>
        <p:nvSpPr>
          <p:cNvPr id="425" name="Google Shape;425;p64">
            <a:extLst>
              <a:ext uri="{FF2B5EF4-FFF2-40B4-BE49-F238E27FC236}">
                <a16:creationId xmlns:a16="http://schemas.microsoft.com/office/drawing/2014/main" id="{0BB85DF5-7193-0503-1A57-B3FF8B0E16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Do staff feel that their physical environment is safe, clean and conducive to performance? </a:t>
            </a:r>
          </a:p>
        </p:txBody>
      </p:sp>
    </p:spTree>
    <p:extLst>
      <p:ext uri="{BB962C8B-B14F-4D97-AF65-F5344CB8AC3E}">
        <p14:creationId xmlns:p14="http://schemas.microsoft.com/office/powerpoint/2010/main" val="51878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>
          <a:extLst>
            <a:ext uri="{FF2B5EF4-FFF2-40B4-BE49-F238E27FC236}">
              <a16:creationId xmlns:a16="http://schemas.microsoft.com/office/drawing/2014/main" id="{F2B6D16A-C74B-F98B-7BDC-3E8D8865D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5">
            <a:extLst>
              <a:ext uri="{FF2B5EF4-FFF2-40B4-BE49-F238E27FC236}">
                <a16:creationId xmlns:a16="http://schemas.microsoft.com/office/drawing/2014/main" id="{9F524A1D-DC40-A6F8-A6EC-95D1DB4A9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Physical environment </a:t>
            </a:r>
          </a:p>
        </p:txBody>
      </p:sp>
      <p:sp>
        <p:nvSpPr>
          <p:cNvPr id="432" name="Google Shape;432;p65">
            <a:extLst>
              <a:ext uri="{FF2B5EF4-FFF2-40B4-BE49-F238E27FC236}">
                <a16:creationId xmlns:a16="http://schemas.microsoft.com/office/drawing/2014/main" id="{2A851816-A694-AAFB-9323-08EA26F171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Does you have a system in place to capture and address workplace safety incidents? </a:t>
            </a:r>
          </a:p>
          <a:p>
            <a:pPr lvl="1"/>
            <a:r>
              <a:rPr lang="en-US" dirty="0"/>
              <a:t>Are incidents being monitored, reported and addressed?</a:t>
            </a:r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25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>
          <a:extLst>
            <a:ext uri="{FF2B5EF4-FFF2-40B4-BE49-F238E27FC236}">
              <a16:creationId xmlns:a16="http://schemas.microsoft.com/office/drawing/2014/main" id="{357E8C8D-7A23-BA60-6041-559092F3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6">
            <a:extLst>
              <a:ext uri="{FF2B5EF4-FFF2-40B4-BE49-F238E27FC236}">
                <a16:creationId xmlns:a16="http://schemas.microsoft.com/office/drawing/2014/main" id="{2C1566D7-7DDF-F02C-9985-314FE29A89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WORKING CONDITIONS</a:t>
            </a:r>
          </a:p>
        </p:txBody>
      </p:sp>
      <p:sp>
        <p:nvSpPr>
          <p:cNvPr id="438" name="Google Shape;438;p66">
            <a:extLst>
              <a:ext uri="{FF2B5EF4-FFF2-40B4-BE49-F238E27FC236}">
                <a16:creationId xmlns:a16="http://schemas.microsoft.com/office/drawing/2014/main" id="{E782EAB4-74B8-9DBF-B3A6-28064C134F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Supply chain workers have up to date and relevant tools and equipment to perform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-is-supply-chain">
            <a:extLst>
              <a:ext uri="{FF2B5EF4-FFF2-40B4-BE49-F238E27FC236}">
                <a16:creationId xmlns:a16="http://schemas.microsoft.com/office/drawing/2014/main" id="{FF9348F9-A448-E968-9991-8A6ADA23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188800"/>
            <a:ext cx="10744200" cy="60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>
          <a:extLst>
            <a:ext uri="{FF2B5EF4-FFF2-40B4-BE49-F238E27FC236}">
              <a16:creationId xmlns:a16="http://schemas.microsoft.com/office/drawing/2014/main" id="{96BFC309-C542-D69C-B999-58C001C8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7">
            <a:extLst>
              <a:ext uri="{FF2B5EF4-FFF2-40B4-BE49-F238E27FC236}">
                <a16:creationId xmlns:a16="http://schemas.microsoft.com/office/drawing/2014/main" id="{0A34A785-6CB4-27C9-21EB-47D5D1D2CA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Tools and equipment </a:t>
            </a:r>
          </a:p>
        </p:txBody>
      </p:sp>
      <p:sp>
        <p:nvSpPr>
          <p:cNvPr id="445" name="Google Shape;445;p67">
            <a:extLst>
              <a:ext uri="{FF2B5EF4-FFF2-40B4-BE49-F238E27FC236}">
                <a16:creationId xmlns:a16="http://schemas.microsoft.com/office/drawing/2014/main" id="{A4F8CD94-BD0B-802E-1FD0-352750382E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Is there a list of necessary tools and equipment?</a:t>
            </a:r>
          </a:p>
          <a:p>
            <a:pPr lvl="1"/>
            <a:r>
              <a:rPr lang="en-US" dirty="0"/>
              <a:t>If so, is it available for all staff?</a:t>
            </a:r>
          </a:p>
        </p:txBody>
      </p:sp>
    </p:spTree>
    <p:extLst>
      <p:ext uri="{BB962C8B-B14F-4D97-AF65-F5344CB8AC3E}">
        <p14:creationId xmlns:p14="http://schemas.microsoft.com/office/powerpoint/2010/main" val="43415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>
          <a:extLst>
            <a:ext uri="{FF2B5EF4-FFF2-40B4-BE49-F238E27FC236}">
              <a16:creationId xmlns:a16="http://schemas.microsoft.com/office/drawing/2014/main" id="{B47DF6AF-469B-F6EA-CD66-AA3FB4EA2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8">
            <a:extLst>
              <a:ext uri="{FF2B5EF4-FFF2-40B4-BE49-F238E27FC236}">
                <a16:creationId xmlns:a16="http://schemas.microsoft.com/office/drawing/2014/main" id="{0133EA86-621C-76CC-65B3-784EA08D09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Tools and equipment </a:t>
            </a:r>
          </a:p>
        </p:txBody>
      </p:sp>
      <p:sp>
        <p:nvSpPr>
          <p:cNvPr id="452" name="Google Shape;452;p68">
            <a:extLst>
              <a:ext uri="{FF2B5EF4-FFF2-40B4-BE49-F238E27FC236}">
                <a16:creationId xmlns:a16="http://schemas.microsoft.com/office/drawing/2014/main" id="{9CFD8407-09FD-B4F6-0ED6-FB57C5C5AE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Do staff feel that they have access to necessary tools and equipment?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5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>
          <a:extLst>
            <a:ext uri="{FF2B5EF4-FFF2-40B4-BE49-F238E27FC236}">
              <a16:creationId xmlns:a16="http://schemas.microsoft.com/office/drawing/2014/main" id="{DB5ACD25-61AD-C2BB-C328-AD3B4019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9">
            <a:extLst>
              <a:ext uri="{FF2B5EF4-FFF2-40B4-BE49-F238E27FC236}">
                <a16:creationId xmlns:a16="http://schemas.microsoft.com/office/drawing/2014/main" id="{BCBE654E-E162-DFB0-96FD-8BE37E903B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Tools and equipment </a:t>
            </a:r>
          </a:p>
        </p:txBody>
      </p:sp>
      <p:sp>
        <p:nvSpPr>
          <p:cNvPr id="459" name="Google Shape;459;p69">
            <a:extLst>
              <a:ext uri="{FF2B5EF4-FFF2-40B4-BE49-F238E27FC236}">
                <a16:creationId xmlns:a16="http://schemas.microsoft.com/office/drawing/2014/main" id="{965440E3-2E57-2D19-8BFF-4E63D5F55D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Are the tools and equipment in satisfactory condition?</a:t>
            </a:r>
          </a:p>
          <a:p>
            <a:pPr lvl="1"/>
            <a:r>
              <a:rPr lang="en-US" dirty="0"/>
              <a:t>Are tools complete?</a:t>
            </a:r>
          </a:p>
          <a:p>
            <a:pPr lvl="1"/>
            <a:r>
              <a:rPr lang="en-US" dirty="0"/>
              <a:t>Are they replaced when necessary?</a:t>
            </a:r>
          </a:p>
        </p:txBody>
      </p:sp>
    </p:spTree>
    <p:extLst>
      <p:ext uri="{BB962C8B-B14F-4D97-AF65-F5344CB8AC3E}">
        <p14:creationId xmlns:p14="http://schemas.microsoft.com/office/powerpoint/2010/main" val="419885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>
          <a:extLst>
            <a:ext uri="{FF2B5EF4-FFF2-40B4-BE49-F238E27FC236}">
              <a16:creationId xmlns:a16="http://schemas.microsoft.com/office/drawing/2014/main" id="{F1FEF7E8-BE45-B649-5F8F-12E399565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0">
            <a:extLst>
              <a:ext uri="{FF2B5EF4-FFF2-40B4-BE49-F238E27FC236}">
                <a16:creationId xmlns:a16="http://schemas.microsoft.com/office/drawing/2014/main" id="{500E9218-2948-5F71-4D7D-6E8EFC9920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Tools and equipment </a:t>
            </a:r>
          </a:p>
        </p:txBody>
      </p:sp>
      <p:sp>
        <p:nvSpPr>
          <p:cNvPr id="466" name="Google Shape;466;p70">
            <a:extLst>
              <a:ext uri="{FF2B5EF4-FFF2-40B4-BE49-F238E27FC236}">
                <a16:creationId xmlns:a16="http://schemas.microsoft.com/office/drawing/2014/main" id="{7B9E7C39-53CF-9D98-B674-C52DD1189B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Do training material exist on how to use tools and equipment?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86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>
          <a:extLst>
            <a:ext uri="{FF2B5EF4-FFF2-40B4-BE49-F238E27FC236}">
              <a16:creationId xmlns:a16="http://schemas.microsoft.com/office/drawing/2014/main" id="{E4E6EE98-CDD1-6020-EAFB-1335909E6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1">
            <a:extLst>
              <a:ext uri="{FF2B5EF4-FFF2-40B4-BE49-F238E27FC236}">
                <a16:creationId xmlns:a16="http://schemas.microsoft.com/office/drawing/2014/main" id="{5A051587-920A-487F-DAE0-A8ED184AA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Tools and equipment </a:t>
            </a:r>
          </a:p>
        </p:txBody>
      </p:sp>
      <p:sp>
        <p:nvSpPr>
          <p:cNvPr id="473" name="Google Shape;473;p71">
            <a:extLst>
              <a:ext uri="{FF2B5EF4-FFF2-40B4-BE49-F238E27FC236}">
                <a16:creationId xmlns:a16="http://schemas.microsoft.com/office/drawing/2014/main" id="{912111CA-F32C-5EA8-34F2-8DF9FD15F7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Is sufficient funding allocated tor the procurement of tools and equipment?</a:t>
            </a:r>
          </a:p>
          <a:p>
            <a:pPr lvl="1"/>
            <a:r>
              <a:rPr lang="en-US" dirty="0"/>
              <a:t>Does the funding come from partners or government?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9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SKILLS</a:t>
            </a:r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Supply chain workers demonstrate adequate technical and managerial competencies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95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Technical competencies </a:t>
            </a:r>
          </a:p>
        </p:txBody>
      </p:sp>
      <p:sp>
        <p:nvSpPr>
          <p:cNvPr id="240" name="Google Shape;240;p37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1.	Do you have a documented list of critical supply chain management competencies for all supply chain services?</a:t>
            </a:r>
          </a:p>
          <a:p>
            <a:pPr lvl="1"/>
            <a:r>
              <a:rPr lang="en-US" dirty="0">
                <a:sym typeface="Calibri"/>
              </a:rPr>
              <a:t>Are the competencies (skills, knowledge and abilities required to undertake supply chain tasks) documented?</a:t>
            </a:r>
          </a:p>
          <a:p>
            <a:pPr lvl="1"/>
            <a:r>
              <a:rPr lang="en-US" dirty="0">
                <a:sym typeface="Calibri"/>
              </a:rPr>
              <a:t>Are managers aware of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44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Technical competencies</a:t>
            </a:r>
          </a:p>
        </p:txBody>
      </p:sp>
      <p:sp>
        <p:nvSpPr>
          <p:cNvPr id="247" name="Google Shape;247;p38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</a:t>
            </a:r>
            <a:r>
              <a:rPr lang="en-US" dirty="0">
                <a:sym typeface="Calibri"/>
              </a:rPr>
              <a:t>Do supply chain management roles have competencies assigned to them?</a:t>
            </a:r>
          </a:p>
          <a:p>
            <a:pPr lvl="1"/>
            <a:r>
              <a:rPr lang="en-US" dirty="0">
                <a:sym typeface="Calibri"/>
              </a:rPr>
              <a:t>Is there a list of supply chain management competencies?</a:t>
            </a:r>
          </a:p>
          <a:p>
            <a:pPr lvl="1"/>
            <a:r>
              <a:rPr lang="en-US" dirty="0">
                <a:sym typeface="Calibri"/>
              </a:rPr>
              <a:t>Are the supply chain management competencies linked to roles?</a:t>
            </a:r>
          </a:p>
          <a:p>
            <a:pPr lvl="0"/>
            <a:endParaRPr lang="en-US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8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Technical competencies</a:t>
            </a:r>
          </a:p>
        </p:txBody>
      </p:sp>
      <p:sp>
        <p:nvSpPr>
          <p:cNvPr id="254" name="Google Shape;254;p39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</a:t>
            </a:r>
            <a:r>
              <a:rPr lang="en-US" dirty="0">
                <a:sym typeface="Calibri"/>
              </a:rPr>
              <a:t>Does a competency review process exist?</a:t>
            </a:r>
          </a:p>
          <a:p>
            <a:pPr lvl="1"/>
            <a:r>
              <a:rPr lang="en-US" dirty="0">
                <a:sym typeface="Calibri"/>
              </a:rPr>
              <a:t>Is there a regular review of competencies?</a:t>
            </a:r>
          </a:p>
          <a:p>
            <a:pPr lvl="1"/>
            <a:r>
              <a:rPr lang="en-US" dirty="0">
                <a:sym typeface="Calibri"/>
              </a:rPr>
              <a:t>When did the last one occur?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67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Technical competencies</a:t>
            </a:r>
          </a:p>
        </p:txBody>
      </p:sp>
      <p:sp>
        <p:nvSpPr>
          <p:cNvPr id="261" name="Google Shape;261;p40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</a:t>
            </a:r>
            <a:r>
              <a:rPr lang="en-US" dirty="0">
                <a:sym typeface="Calibri"/>
              </a:rPr>
              <a:t>Is a Training Needs Assessment (TNA) carried out at least once every 5 years?</a:t>
            </a:r>
          </a:p>
          <a:p>
            <a:pPr lvl="1"/>
            <a:r>
              <a:rPr lang="en-US" dirty="0">
                <a:sym typeface="Calibri"/>
              </a:rPr>
              <a:t>If it has been done, was any training implemented as a result?</a:t>
            </a:r>
          </a:p>
        </p:txBody>
      </p:sp>
    </p:spTree>
    <p:extLst>
      <p:ext uri="{BB962C8B-B14F-4D97-AF65-F5344CB8AC3E}">
        <p14:creationId xmlns:p14="http://schemas.microsoft.com/office/powerpoint/2010/main" val="191321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5"/>
          <p:cNvPicPr preferRelativeResize="0"/>
          <p:nvPr/>
        </p:nvPicPr>
        <p:blipFill>
          <a:blip r:embed="rId3">
            <a:alphaModFix/>
          </a:blip>
          <a:srcRect l="13324" t="5810" r="6151" b="15283"/>
          <a:stretch/>
        </p:blipFill>
        <p:spPr>
          <a:xfrm>
            <a:off x="438912" y="633983"/>
            <a:ext cx="10509504" cy="589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Technical competencies</a:t>
            </a:r>
          </a:p>
        </p:txBody>
      </p:sp>
      <p:sp>
        <p:nvSpPr>
          <p:cNvPr id="268" name="Google Shape;268;p41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</a:t>
            </a:r>
            <a:r>
              <a:rPr lang="en-US" dirty="0">
                <a:sym typeface="Calibri"/>
              </a:rPr>
              <a:t>Is there strong collaboration with local educational institutions on supply chain management?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6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SKILLS</a:t>
            </a:r>
          </a:p>
        </p:txBody>
      </p:sp>
      <p:sp>
        <p:nvSpPr>
          <p:cNvPr id="274" name="Google Shape;274;p42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Supply chain workers have leadership skills within their sphere of operations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Leadership skills</a:t>
            </a:r>
          </a:p>
        </p:txBody>
      </p:sp>
      <p:sp>
        <p:nvSpPr>
          <p:cNvPr id="281" name="Google Shape;281;p43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Are there opportunities for leadership training for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workers?</a:t>
            </a:r>
          </a:p>
          <a:p>
            <a:pPr lvl="1"/>
            <a:r>
              <a:rPr lang="en-US" dirty="0"/>
              <a:t>Is the importance of leadership recognized?</a:t>
            </a:r>
          </a:p>
          <a:p>
            <a:pPr lvl="1"/>
            <a:r>
              <a:rPr lang="en-US" dirty="0"/>
              <a:t>Are there any plans for training?</a:t>
            </a:r>
          </a:p>
        </p:txBody>
      </p:sp>
    </p:spTree>
    <p:extLst>
      <p:ext uri="{BB962C8B-B14F-4D97-AF65-F5344CB8AC3E}">
        <p14:creationId xmlns:p14="http://schemas.microsoft.com/office/powerpoint/2010/main" val="2075317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Leadership skills</a:t>
            </a:r>
          </a:p>
        </p:txBody>
      </p:sp>
      <p:sp>
        <p:nvSpPr>
          <p:cNvPr id="288" name="Google Shape;288;p44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Are aspiring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given the opportunity to take on more responsibilities? </a:t>
            </a:r>
          </a:p>
          <a:p>
            <a:pPr lvl="1"/>
            <a:r>
              <a:rPr lang="en-US" dirty="0"/>
              <a:t>Are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ever given additional tasks? </a:t>
            </a:r>
          </a:p>
        </p:txBody>
      </p:sp>
    </p:spTree>
    <p:extLst>
      <p:ext uri="{BB962C8B-B14F-4D97-AF65-F5344CB8AC3E}">
        <p14:creationId xmlns:p14="http://schemas.microsoft.com/office/powerpoint/2010/main" val="195897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Leadership skills</a:t>
            </a:r>
          </a:p>
        </p:txBody>
      </p:sp>
      <p:sp>
        <p:nvSpPr>
          <p:cNvPr id="295" name="Google Shape;295;p45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Is there a structured mentoring supervision program in place for all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2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Leadership skills</a:t>
            </a:r>
          </a:p>
        </p:txBody>
      </p:sp>
      <p:sp>
        <p:nvSpPr>
          <p:cNvPr id="302" name="Google Shape;302;p46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Are there opportunities for structured mentoring and coaching available to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workers?</a:t>
            </a:r>
          </a:p>
        </p:txBody>
      </p:sp>
    </p:spTree>
    <p:extLst>
      <p:ext uri="{BB962C8B-B14F-4D97-AF65-F5344CB8AC3E}">
        <p14:creationId xmlns:p14="http://schemas.microsoft.com/office/powerpoint/2010/main" val="424020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Leadership skills</a:t>
            </a:r>
          </a:p>
        </p:txBody>
      </p:sp>
      <p:sp>
        <p:nvSpPr>
          <p:cNvPr id="309" name="Google Shape;309;p47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Do all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participate in a regular mentoring or coaching program?</a:t>
            </a:r>
          </a:p>
        </p:txBody>
      </p:sp>
    </p:spTree>
    <p:extLst>
      <p:ext uri="{BB962C8B-B14F-4D97-AF65-F5344CB8AC3E}">
        <p14:creationId xmlns:p14="http://schemas.microsoft.com/office/powerpoint/2010/main" val="1314043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SKILLS</a:t>
            </a:r>
          </a:p>
        </p:txBody>
      </p:sp>
      <p:sp>
        <p:nvSpPr>
          <p:cNvPr id="315" name="Google Shape;315;p48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Supply chain workers understand their roles and responsibilities in the supply chain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30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Roles and responsibilities </a:t>
            </a:r>
          </a:p>
        </p:txBody>
      </p:sp>
      <p:sp>
        <p:nvSpPr>
          <p:cNvPr id="322" name="Google Shape;322;p49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Do all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have individual staff development plans?</a:t>
            </a:r>
          </a:p>
        </p:txBody>
      </p:sp>
    </p:spTree>
    <p:extLst>
      <p:ext uri="{BB962C8B-B14F-4D97-AF65-F5344CB8AC3E}">
        <p14:creationId xmlns:p14="http://schemas.microsoft.com/office/powerpoint/2010/main" val="1206426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Roles and responsibilities </a:t>
            </a:r>
          </a:p>
        </p:txBody>
      </p:sp>
      <p:sp>
        <p:nvSpPr>
          <p:cNvPr id="329" name="Google Shape;329;p50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Do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discuss their roles and responsibilities with supervisors? </a:t>
            </a:r>
          </a:p>
          <a:p>
            <a:pPr lvl="1"/>
            <a:r>
              <a:rPr lang="en-US" dirty="0"/>
              <a:t>Are there regular meetings between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and supervisors to discuss roles and responsibilities? </a:t>
            </a:r>
          </a:p>
        </p:txBody>
      </p:sp>
    </p:spTree>
    <p:extLst>
      <p:ext uri="{BB962C8B-B14F-4D97-AF65-F5344CB8AC3E}">
        <p14:creationId xmlns:p14="http://schemas.microsoft.com/office/powerpoint/2010/main" val="277080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D59A3D-33E1-00AB-8D1D-3D63802D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Supply chain professionals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87767B-DE35-171A-A9F7-4075279F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supply chain requires many professionals. Who are these health workers?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BA3E34-2CBE-A3C3-443F-3D966090E9F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2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Procurement Specialists</a:t>
            </a:r>
          </a:p>
          <a:p>
            <a:r>
              <a:rPr lang="en-US" dirty="0"/>
              <a:t>Pharmacists/Pharmacy Assistants</a:t>
            </a:r>
          </a:p>
          <a:p>
            <a:r>
              <a:rPr lang="en-US" dirty="0"/>
              <a:t>Nurses</a:t>
            </a:r>
          </a:p>
          <a:p>
            <a:r>
              <a:rPr lang="en-US" dirty="0"/>
              <a:t>Demand and Supply Planners</a:t>
            </a:r>
          </a:p>
          <a:p>
            <a:r>
              <a:rPr lang="en-US" dirty="0"/>
              <a:t>Contracts Specialists</a:t>
            </a:r>
          </a:p>
          <a:p>
            <a:r>
              <a:rPr lang="en-US" dirty="0"/>
              <a:t>Performance Monitoring</a:t>
            </a:r>
          </a:p>
          <a:p>
            <a:r>
              <a:rPr lang="en-US" dirty="0"/>
              <a:t>Finance and Administration</a:t>
            </a:r>
          </a:p>
          <a:p>
            <a:r>
              <a:rPr lang="en-US" dirty="0"/>
              <a:t>Logisticians</a:t>
            </a:r>
          </a:p>
          <a:p>
            <a:r>
              <a:rPr lang="en-US" dirty="0"/>
              <a:t>Supply chain managers</a:t>
            </a:r>
          </a:p>
          <a:p>
            <a:r>
              <a:rPr lang="en-US" dirty="0"/>
              <a:t>Cold Chain managers</a:t>
            </a:r>
          </a:p>
          <a:p>
            <a:r>
              <a:rPr lang="en-US" dirty="0"/>
              <a:t>Data managers</a:t>
            </a:r>
          </a:p>
          <a:p>
            <a:r>
              <a:rPr lang="en-US" dirty="0"/>
              <a:t>Warehouse and distribution personnel</a:t>
            </a:r>
          </a:p>
          <a:p>
            <a:r>
              <a:rPr lang="en-US" dirty="0"/>
              <a:t>Drivers</a:t>
            </a:r>
          </a:p>
          <a:p>
            <a:r>
              <a:rPr lang="en-US" dirty="0"/>
              <a:t>Pickers and packers</a:t>
            </a:r>
          </a:p>
          <a:p>
            <a:r>
              <a:rPr lang="en-US" dirty="0"/>
              <a:t>And many 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Roles and responsibilities </a:t>
            </a:r>
          </a:p>
        </p:txBody>
      </p:sp>
      <p:sp>
        <p:nvSpPr>
          <p:cNvPr id="336" name="Google Shape;336;p51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Are there individual development plans for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based on periodic performance reviews?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67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Roles and responsibilities </a:t>
            </a:r>
          </a:p>
        </p:txBody>
      </p:sp>
      <p:sp>
        <p:nvSpPr>
          <p:cNvPr id="343" name="Google Shape;343;p52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Do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know which responsibilities are included in their job descriptions?</a:t>
            </a:r>
          </a:p>
          <a:p>
            <a:pPr lvl="1"/>
            <a:r>
              <a:rPr lang="en-US" dirty="0"/>
              <a:t>Do staff have copies of their job descriptions?</a:t>
            </a:r>
          </a:p>
          <a:p>
            <a:pPr lvl="1"/>
            <a:r>
              <a:rPr lang="en-US" dirty="0"/>
              <a:t>Are staff able to remember their responsibilities? </a:t>
            </a:r>
          </a:p>
        </p:txBody>
      </p:sp>
    </p:spTree>
    <p:extLst>
      <p:ext uri="{BB962C8B-B14F-4D97-AF65-F5344CB8AC3E}">
        <p14:creationId xmlns:p14="http://schemas.microsoft.com/office/powerpoint/2010/main" val="1358499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Roles and responsibilities </a:t>
            </a:r>
          </a:p>
        </p:txBody>
      </p:sp>
      <p:sp>
        <p:nvSpPr>
          <p:cNvPr id="350" name="Google Shape;350;p53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Do KPIs exist for CMS?</a:t>
            </a:r>
          </a:p>
          <a:p>
            <a:pPr lvl="1"/>
            <a:r>
              <a:rPr lang="en-US" dirty="0"/>
              <a:t>If KPIs exist, are they used to evaluate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performance?</a:t>
            </a:r>
          </a:p>
          <a:p>
            <a:pPr lvl="1"/>
            <a:r>
              <a:rPr lang="en-US" dirty="0"/>
              <a:t>Are the importance of KPIs translated to your job?</a:t>
            </a:r>
          </a:p>
        </p:txBody>
      </p:sp>
    </p:spTree>
    <p:extLst>
      <p:ext uri="{BB962C8B-B14F-4D97-AF65-F5344CB8AC3E}">
        <p14:creationId xmlns:p14="http://schemas.microsoft.com/office/powerpoint/2010/main" val="2503401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STAFFING</a:t>
            </a: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Ability to recruit quality candidates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8B1A178E-F0E6-8292-8FD0-FC83E9BA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>
            <a:extLst>
              <a:ext uri="{FF2B5EF4-FFF2-40B4-BE49-F238E27FC236}">
                <a16:creationId xmlns:a16="http://schemas.microsoft.com/office/drawing/2014/main" id="{E03EF796-E81B-7EF6-56DD-4C14A6426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Recruitment process</a:t>
            </a:r>
          </a:p>
        </p:txBody>
      </p:sp>
      <p:sp>
        <p:nvSpPr>
          <p:cNvPr id="117" name="Google Shape;117;p19">
            <a:extLst>
              <a:ext uri="{FF2B5EF4-FFF2-40B4-BE49-F238E27FC236}">
                <a16:creationId xmlns:a16="http://schemas.microsoft.com/office/drawing/2014/main" id="{9E15477F-7C1F-DF0D-2C16-0DE54AE03C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1.	Do you have a competency-based and transparent recruitment process? </a:t>
            </a:r>
            <a:r>
              <a:rPr lang="en-US" i="1" dirty="0">
                <a:sym typeface="Calibri"/>
              </a:rPr>
              <a:t>(is there a fair, effective and ability-based recruitment system for all supply chain positions in government?)</a:t>
            </a:r>
          </a:p>
          <a:p>
            <a:pPr lvl="1"/>
            <a:r>
              <a:rPr lang="en-US" dirty="0">
                <a:sym typeface="Calibri"/>
              </a:rPr>
              <a:t>Is recruitment planned? </a:t>
            </a:r>
          </a:p>
          <a:p>
            <a:pPr lvl="1"/>
            <a:r>
              <a:rPr lang="en-US" dirty="0">
                <a:sym typeface="Calibri"/>
              </a:rPr>
              <a:t>Is it transparent?</a:t>
            </a:r>
          </a:p>
          <a:p>
            <a:pPr lvl="1"/>
            <a:r>
              <a:rPr lang="en-US" dirty="0">
                <a:sym typeface="Calibri"/>
              </a:rPr>
              <a:t>Is it competency-based?</a:t>
            </a:r>
          </a:p>
          <a:p>
            <a:pPr lvl="1"/>
            <a:r>
              <a:rPr lang="en-US" dirty="0">
                <a:sym typeface="Calibri"/>
              </a:rPr>
              <a:t>Is it evaluated regularly?</a:t>
            </a:r>
          </a:p>
          <a:p>
            <a:pPr lvl="0"/>
            <a:endParaRPr lang="en-US" dirty="0">
              <a:sym typeface="MS Gothic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40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Recruitment process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2.	Do you have guidelines to ensure fair and open competition in recruitment?</a:t>
            </a:r>
          </a:p>
          <a:p>
            <a:pPr lvl="1"/>
            <a:r>
              <a:rPr lang="en-US" dirty="0">
                <a:sym typeface="Calibri"/>
              </a:rPr>
              <a:t>Are there guidelines?</a:t>
            </a:r>
          </a:p>
          <a:p>
            <a:pPr lvl="1"/>
            <a:r>
              <a:rPr lang="en-US" dirty="0">
                <a:sym typeface="Calibri"/>
              </a:rPr>
              <a:t>If so, are the guidelines up to date?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Recruitment process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3.	Are the supply chain job opportunities advertised internally and externally (meaning outside and inside the government)?</a:t>
            </a:r>
          </a:p>
          <a:p>
            <a:pPr lvl="1"/>
            <a:r>
              <a:rPr lang="en-US" dirty="0">
                <a:sym typeface="Calibri"/>
              </a:rPr>
              <a:t>Are positions filled internally or externally? </a:t>
            </a:r>
          </a:p>
          <a:p>
            <a:pPr lvl="1"/>
            <a:r>
              <a:rPr lang="en-US" dirty="0">
                <a:sym typeface="Calibri"/>
              </a:rPr>
              <a:t>Is there external advertising?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Recruitment process</a:t>
            </a:r>
          </a:p>
        </p:txBody>
      </p:sp>
      <p:sp>
        <p:nvSpPr>
          <p:cNvPr id="138" name="Google Shape;138;p22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4.	Do you have job description? Do job descriptions exist for all supply chain positions? </a:t>
            </a:r>
          </a:p>
          <a:p>
            <a:pPr lvl="1"/>
            <a:r>
              <a:rPr lang="en-US" dirty="0">
                <a:sym typeface="Calibri"/>
              </a:rPr>
              <a:t>Are job descriptions reflective of actual roles and responsibilities?</a:t>
            </a:r>
          </a:p>
          <a:p>
            <a:pPr lvl="1"/>
            <a:r>
              <a:rPr lang="en-US" dirty="0">
                <a:sym typeface="Calibri"/>
              </a:rPr>
              <a:t>Are they updated regularly?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Recruitment process</a:t>
            </a:r>
          </a:p>
        </p:txBody>
      </p:sp>
      <p:sp>
        <p:nvSpPr>
          <p:cNvPr id="145" name="Google Shape;145;p23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Do supply chain </a:t>
            </a:r>
            <a:r>
              <a:rPr lang="en-US" dirty="0">
                <a:sym typeface="Calibri"/>
              </a:rPr>
              <a:t>job descriptions</a:t>
            </a:r>
            <a:r>
              <a:rPr lang="en-US" dirty="0"/>
              <a:t> meet industry standard?</a:t>
            </a:r>
          </a:p>
          <a:p>
            <a:pPr lvl="1"/>
            <a:r>
              <a:rPr lang="en-US" dirty="0"/>
              <a:t>Is there a standard format?</a:t>
            </a:r>
          </a:p>
          <a:p>
            <a:pPr lvl="1"/>
            <a:r>
              <a:rPr lang="en-US" dirty="0"/>
              <a:t>Do they describe the purpose, duties, responsibilities, qualifications, experience, competencies, and terms of employment for your position?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STAFFING</a:t>
            </a: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Adequate pool of workers to fill supply chain roles/positions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rcRect l="1780" t="14364" r="1997" b="9847"/>
          <a:stretch/>
        </p:blipFill>
        <p:spPr>
          <a:xfrm>
            <a:off x="300227" y="1142810"/>
            <a:ext cx="11060106" cy="490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00227" y="5955356"/>
            <a:ext cx="10841538" cy="66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lvl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Competencies are knowledge, skills and abilities needed for your position/role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108CE-BACA-161A-0E41-75E6CBD1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SCM competencies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Pool of workers</a:t>
            </a:r>
          </a:p>
        </p:txBody>
      </p:sp>
      <p:sp>
        <p:nvSpPr>
          <p:cNvPr id="158" name="Google Shape;158;p25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Does an organogram/organizational chart exist?</a:t>
            </a:r>
          </a:p>
          <a:p>
            <a:pPr lvl="1"/>
            <a:r>
              <a:rPr lang="en-US" dirty="0"/>
              <a:t>Does it include critical supply chain positions (procurement, forecasting, quantification, inventory management, warehousing, transportation)?</a:t>
            </a:r>
          </a:p>
          <a:p>
            <a:pPr lvl="1"/>
            <a:r>
              <a:rPr lang="en-US" dirty="0"/>
              <a:t>Is it updated regularly?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Pool of workers</a:t>
            </a:r>
          </a:p>
        </p:txBody>
      </p:sp>
      <p:sp>
        <p:nvSpPr>
          <p:cNvPr id="165" name="Google Shape;165;p26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2.	Do all filled positions match qualifications and experience described in their job description?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Pool of workers</a:t>
            </a:r>
          </a:p>
        </p:txBody>
      </p:sp>
      <p:sp>
        <p:nvSpPr>
          <p:cNvPr id="172" name="Google Shape;172;p27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3.	Do all managerial supply chain roles have existing career paths? (</a:t>
            </a:r>
            <a:r>
              <a:rPr lang="en-US" i="1" dirty="0">
                <a:sym typeface="Calibri"/>
              </a:rPr>
              <a:t>meaning that: A clear pathway exists for supply chain managerial staff to progress up the career ladder</a:t>
            </a:r>
            <a:r>
              <a:rPr lang="en-US" dirty="0">
                <a:sym typeface="Calibri"/>
              </a:rPr>
              <a:t>)</a:t>
            </a:r>
          </a:p>
          <a:p>
            <a:pPr lvl="1"/>
            <a:r>
              <a:rPr lang="en-US" dirty="0">
                <a:sym typeface="Calibri"/>
              </a:rPr>
              <a:t>Is this path documented?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Pool of workers</a:t>
            </a:r>
          </a:p>
        </p:txBody>
      </p:sp>
      <p:sp>
        <p:nvSpPr>
          <p:cNvPr id="179" name="Google Shape;179;p28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4.	Do all technical supply chain roles have an existing career path? (</a:t>
            </a:r>
            <a:r>
              <a:rPr lang="en-US" i="1" dirty="0">
                <a:sym typeface="Calibri"/>
              </a:rPr>
              <a:t>meaning that: A clear pathway exists for supply chain technical staff to progress up the career ladder</a:t>
            </a:r>
            <a:r>
              <a:rPr lang="en-US" dirty="0">
                <a:sym typeface="Calibri"/>
              </a:rPr>
              <a:t>) </a:t>
            </a:r>
          </a:p>
          <a:p>
            <a:pPr lvl="1"/>
            <a:r>
              <a:rPr lang="en-US" dirty="0">
                <a:sym typeface="Calibri"/>
              </a:rPr>
              <a:t>Is this path documented?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Pool of workers</a:t>
            </a:r>
          </a:p>
        </p:txBody>
      </p:sp>
      <p:sp>
        <p:nvSpPr>
          <p:cNvPr id="186" name="Google Shape;186;p29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</a:t>
            </a:r>
            <a:r>
              <a:rPr lang="en-US" dirty="0">
                <a:sym typeface="Calibri"/>
              </a:rPr>
              <a:t>Are all key supply chain job positions filled?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STAFFING</a:t>
            </a:r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Sufficient budget to fund required positions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Budget</a:t>
            </a:r>
          </a:p>
        </p:txBody>
      </p:sp>
      <p:sp>
        <p:nvSpPr>
          <p:cNvPr id="199" name="Google Shape;199;p31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1.	Do you have regular funding to fill supply chain vacancies?</a:t>
            </a:r>
          </a:p>
          <a:p>
            <a:pPr lvl="1"/>
            <a:r>
              <a:rPr lang="en-US" dirty="0">
                <a:sym typeface="Calibri"/>
              </a:rPr>
              <a:t>If funding has been allocated, is it available?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Budget</a:t>
            </a:r>
          </a:p>
        </p:txBody>
      </p:sp>
      <p:sp>
        <p:nvSpPr>
          <p:cNvPr id="206" name="Google Shape;206;p32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</a:t>
            </a:r>
            <a:r>
              <a:rPr lang="en-US" dirty="0">
                <a:sym typeface="Calibri"/>
              </a:rPr>
              <a:t>Is the funding (e.g., government budget) for salaries for supply chain positions sustainable?</a:t>
            </a:r>
          </a:p>
          <a:p>
            <a:pPr lvl="1"/>
            <a:r>
              <a:rPr lang="en-US" dirty="0">
                <a:sym typeface="Calibri"/>
              </a:rPr>
              <a:t>Are there delays in payment?</a:t>
            </a:r>
          </a:p>
          <a:p>
            <a:pPr lvl="1"/>
            <a:r>
              <a:rPr lang="en-US" dirty="0">
                <a:sym typeface="Calibri"/>
              </a:rPr>
              <a:t>Are supply chain positions funded by partners or government?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Budget</a:t>
            </a:r>
          </a:p>
        </p:txBody>
      </p:sp>
      <p:sp>
        <p:nvSpPr>
          <p:cNvPr id="213" name="Google Shape;213;p33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</a:t>
            </a:r>
            <a:r>
              <a:rPr lang="en-US" dirty="0">
                <a:sym typeface="Calibri"/>
              </a:rPr>
              <a:t>Do the pay scales reflect a clear career path?</a:t>
            </a:r>
          </a:p>
          <a:p>
            <a:pPr lvl="1"/>
            <a:r>
              <a:rPr lang="en-US" dirty="0">
                <a:sym typeface="Calibri"/>
              </a:rPr>
              <a:t>Is there a clear career path for positions in CMS?</a:t>
            </a:r>
          </a:p>
          <a:p>
            <a:pPr lvl="1"/>
            <a:r>
              <a:rPr lang="en-US" dirty="0">
                <a:sym typeface="Calibri"/>
              </a:rPr>
              <a:t>Are supply chain positions linked to salary scales?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Budget</a:t>
            </a:r>
          </a:p>
        </p:txBody>
      </p:sp>
      <p:sp>
        <p:nvSpPr>
          <p:cNvPr id="220" name="Google Shape;220;p34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</a:t>
            </a:r>
            <a:r>
              <a:rPr lang="en-US" dirty="0">
                <a:sym typeface="Calibri"/>
              </a:rPr>
              <a:t>Are the salaries for supply chain human resources competitive compared with industry? </a:t>
            </a:r>
          </a:p>
          <a:p>
            <a:pPr lvl="1"/>
            <a:r>
              <a:rPr lang="en-US" dirty="0">
                <a:sym typeface="Calibri"/>
              </a:rPr>
              <a:t>Compared to the private sector, how are the salaries at CMS?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6492BC-9F2F-6C67-F48B-92F7DEAC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41327" y="-1545585"/>
            <a:ext cx="6504777" cy="981167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Budget</a:t>
            </a:r>
          </a:p>
        </p:txBody>
      </p:sp>
      <p:sp>
        <p:nvSpPr>
          <p:cNvPr id="227" name="Google Shape;227;p35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A</a:t>
            </a:r>
            <a:r>
              <a:rPr lang="en-US" dirty="0">
                <a:sym typeface="Calibri"/>
              </a:rPr>
              <a:t>re the salaries competitive compared with competitors? </a:t>
            </a:r>
          </a:p>
          <a:p>
            <a:pPr lvl="1"/>
            <a:r>
              <a:rPr lang="en-US" dirty="0">
                <a:sym typeface="Calibri"/>
              </a:rPr>
              <a:t>Compared to other government departments, how are the salaries at CMS?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MOTIVATION</a:t>
            </a:r>
          </a:p>
        </p:txBody>
      </p:sp>
      <p:sp>
        <p:nvSpPr>
          <p:cNvPr id="479" name="Google Shape;479;p72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Good performance is supported within the system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Good performance </a:t>
            </a:r>
          </a:p>
        </p:txBody>
      </p:sp>
      <p:sp>
        <p:nvSpPr>
          <p:cNvPr id="486" name="Google Shape;486;p73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Is there a formal performance review system in place?</a:t>
            </a:r>
          </a:p>
          <a:p>
            <a:pPr lvl="1"/>
            <a:r>
              <a:rPr lang="en-US" dirty="0"/>
              <a:t>If so, is it consistently used?</a:t>
            </a:r>
          </a:p>
          <a:p>
            <a:pPr lvl="1"/>
            <a:r>
              <a:rPr lang="en-US" dirty="0"/>
              <a:t>Is it linked to training and career progression?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Good performance </a:t>
            </a:r>
          </a:p>
        </p:txBody>
      </p:sp>
      <p:sp>
        <p:nvSpPr>
          <p:cNvPr id="493" name="Google Shape;493;p74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Is career progression linked to good performance?</a:t>
            </a:r>
          </a:p>
          <a:p>
            <a:pPr lvl="1"/>
            <a:r>
              <a:rPr lang="en-US" dirty="0"/>
              <a:t>Are promotions fair and based on merit?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Good performance </a:t>
            </a:r>
          </a:p>
        </p:txBody>
      </p:sp>
      <p:sp>
        <p:nvSpPr>
          <p:cNvPr id="500" name="Google Shape;500;p75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Is there a process for identifying and documenting poor performance?</a:t>
            </a:r>
          </a:p>
          <a:p>
            <a:pPr lvl="1"/>
            <a:r>
              <a:rPr lang="en-US" dirty="0"/>
              <a:t>If so, is feedback given to staff?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Good performance </a:t>
            </a:r>
          </a:p>
        </p:txBody>
      </p:sp>
      <p:sp>
        <p:nvSpPr>
          <p:cNvPr id="507" name="Google Shape;507;p76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Is there a financial incentive system in place?</a:t>
            </a:r>
          </a:p>
          <a:p>
            <a:pPr lvl="1"/>
            <a:r>
              <a:rPr lang="en-US" dirty="0"/>
              <a:t>Is there any link between good performance and financial rewards?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Good performance </a:t>
            </a:r>
          </a:p>
        </p:txBody>
      </p:sp>
      <p:sp>
        <p:nvSpPr>
          <p:cNvPr id="514" name="Google Shape;514;p77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Is there another type of incentive system in place?</a:t>
            </a:r>
          </a:p>
          <a:p>
            <a:pPr lvl="1"/>
            <a:r>
              <a:rPr lang="en-US" dirty="0"/>
              <a:t>Are there non-financial ways to incentivize staff for good performance?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MOTIVATION</a:t>
            </a:r>
          </a:p>
        </p:txBody>
      </p:sp>
      <p:sp>
        <p:nvSpPr>
          <p:cNvPr id="520" name="Google Shape;520;p78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Supply chain workers understand and care about their role in the healthcare system 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 in the healthcare system</a:t>
            </a:r>
          </a:p>
        </p:txBody>
      </p:sp>
      <p:sp>
        <p:nvSpPr>
          <p:cNvPr id="527" name="Google Shape;527;p79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Do supply chain staff understand their role in the healthcare system?</a:t>
            </a:r>
          </a:p>
          <a:p>
            <a:pPr lvl="1"/>
            <a:r>
              <a:rPr lang="en-US" dirty="0"/>
              <a:t>Are you able to explain how an effective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contributes to improved health outcomes?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 in the healthcare system</a:t>
            </a:r>
          </a:p>
        </p:txBody>
      </p:sp>
      <p:sp>
        <p:nvSpPr>
          <p:cNvPr id="534" name="Google Shape;534;p80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Are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able to describe the end-to-end supply chain?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>
          <a:extLst>
            <a:ext uri="{FF2B5EF4-FFF2-40B4-BE49-F238E27FC236}">
              <a16:creationId xmlns:a16="http://schemas.microsoft.com/office/drawing/2014/main" id="{E2BFEEA6-14AA-848D-B282-C4755005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>
            <a:extLst>
              <a:ext uri="{FF2B5EF4-FFF2-40B4-BE49-F238E27FC236}">
                <a16:creationId xmlns:a16="http://schemas.microsoft.com/office/drawing/2014/main" id="{A3319445-935F-19FB-7F16-23FF13929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WORKING CONDITIONS</a:t>
            </a:r>
          </a:p>
        </p:txBody>
      </p:sp>
      <p:sp>
        <p:nvSpPr>
          <p:cNvPr id="356" name="Google Shape;356;p54">
            <a:extLst>
              <a:ext uri="{FF2B5EF4-FFF2-40B4-BE49-F238E27FC236}">
                <a16:creationId xmlns:a16="http://schemas.microsoft.com/office/drawing/2014/main" id="{DFAB3B8A-4249-DE67-8F69-46ADFC80D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Favorable social and emotional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687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 in the healthcare system</a:t>
            </a:r>
          </a:p>
        </p:txBody>
      </p:sp>
      <p:sp>
        <p:nvSpPr>
          <p:cNvPr id="541" name="Google Shape;541;p81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Do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agree that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is a profession that requires specific competencies?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 in the healthcare system</a:t>
            </a:r>
          </a:p>
        </p:txBody>
      </p:sp>
      <p:sp>
        <p:nvSpPr>
          <p:cNvPr id="548" name="Google Shape;548;p82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Are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able to describe the career path that applies to them?</a:t>
            </a:r>
          </a:p>
          <a:p>
            <a:pPr lvl="1"/>
            <a:r>
              <a:rPr lang="en-US" dirty="0"/>
              <a:t>Are you aware of a career path that applies to you?</a:t>
            </a:r>
          </a:p>
          <a:p>
            <a:pPr lvl="1"/>
            <a:r>
              <a:rPr lang="en-US" dirty="0"/>
              <a:t>If so, can you describe it?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Role in the healthcare system</a:t>
            </a:r>
          </a:p>
        </p:txBody>
      </p:sp>
      <p:sp>
        <p:nvSpPr>
          <p:cNvPr id="555" name="Google Shape;555;p83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Are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aware of their need for continuous education?</a:t>
            </a:r>
          </a:p>
          <a:p>
            <a:pPr lvl="1"/>
            <a:r>
              <a:rPr lang="en-US" dirty="0"/>
              <a:t>Do you see education as vital to improving your job performance?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>
                <a:sym typeface="Arial Black"/>
              </a:rPr>
              <a:t>MOTIVATION</a:t>
            </a:r>
          </a:p>
        </p:txBody>
      </p:sp>
      <p:sp>
        <p:nvSpPr>
          <p:cNvPr id="561" name="Google Shape;561;p84"/>
          <p:cNvSpPr txBox="1">
            <a:spLocks noGrp="1"/>
          </p:cNvSpPr>
          <p:nvPr>
            <p:ph type="body" idx="1"/>
          </p:nvPr>
        </p:nvSpPr>
        <p:spPr>
          <a:xfrm>
            <a:off x="831850" y="4657726"/>
            <a:ext cx="10515600" cy="143192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>
                <a:sym typeface="Arial Black"/>
              </a:rPr>
              <a:t>Supply chain workers have a sense of ownership of their role  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Ownership</a:t>
            </a:r>
          </a:p>
        </p:txBody>
      </p:sp>
      <p:sp>
        <p:nvSpPr>
          <p:cNvPr id="568" name="Google Shape;568;p85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Do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staff feel a sense of ownership towards tasks and challenges?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Ownership</a:t>
            </a:r>
          </a:p>
        </p:txBody>
      </p:sp>
      <p:sp>
        <p:nvSpPr>
          <p:cNvPr id="575" name="Google Shape;575;p86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Are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managers involved in goal setting and planning activities?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Ownership</a:t>
            </a:r>
          </a:p>
        </p:txBody>
      </p:sp>
      <p:sp>
        <p:nvSpPr>
          <p:cNvPr id="582" name="Google Shape;582;p87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3.	Do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managers have the authority to participate in high level decision-making? </a:t>
            </a:r>
          </a:p>
          <a:p>
            <a:pPr lvl="1"/>
            <a:r>
              <a:rPr lang="en-US" dirty="0"/>
              <a:t>Are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managers invited to meetings where high level decisions are made?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Ownership</a:t>
            </a:r>
          </a:p>
        </p:txBody>
      </p:sp>
      <p:sp>
        <p:nvSpPr>
          <p:cNvPr id="589" name="Google Shape;589;p88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4.	Do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managers feel competent to take part in high level decision-making?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Ownership</a:t>
            </a:r>
          </a:p>
        </p:txBody>
      </p:sp>
      <p:sp>
        <p:nvSpPr>
          <p:cNvPr id="596" name="Google Shape;596;p89"/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5.	Do </a:t>
            </a:r>
            <a:r>
              <a:rPr lang="en-US" dirty="0">
                <a:sym typeface="Calibri"/>
              </a:rPr>
              <a:t>supply chain</a:t>
            </a:r>
            <a:r>
              <a:rPr lang="en-US" dirty="0"/>
              <a:t> managers take part in high level decision-making?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0"/>
          <p:cNvSpPr txBox="1">
            <a:spLocks noGrp="1"/>
          </p:cNvSpPr>
          <p:nvPr>
            <p:ph type="ctrTitle"/>
          </p:nvPr>
        </p:nvSpPr>
        <p:spPr>
          <a:xfrm>
            <a:off x="2322285" y="64375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65F"/>
              </a:buClr>
              <a:buSzPts val="6000"/>
              <a:buFont typeface="Impact"/>
              <a:buNone/>
            </a:pPr>
            <a:r>
              <a:rPr lang="en-US" dirty="0"/>
              <a:t>Siyabonga! </a:t>
            </a:r>
            <a:endParaRPr dirty="0"/>
          </a:p>
        </p:txBody>
      </p:sp>
      <p:sp>
        <p:nvSpPr>
          <p:cNvPr id="603" name="Google Shape;603;p90"/>
          <p:cNvSpPr txBox="1">
            <a:spLocks noGrp="1"/>
          </p:cNvSpPr>
          <p:nvPr>
            <p:ph type="subTitle" idx="1"/>
          </p:nvPr>
        </p:nvSpPr>
        <p:spPr>
          <a:xfrm>
            <a:off x="2322513" y="3429000"/>
            <a:ext cx="9144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65F"/>
              </a:buClr>
              <a:buSzPts val="1800"/>
              <a:buNone/>
            </a:pPr>
            <a:r>
              <a:rPr lang="en-US" sz="1800" dirty="0"/>
              <a:t>Dr Shelby Kemper | Senior HR </a:t>
            </a:r>
            <a:r>
              <a:rPr lang="en-US" sz="1800" dirty="0" err="1"/>
              <a:t>Specliast</a:t>
            </a:r>
            <a:r>
              <a:rPr lang="en-US" sz="1800" dirty="0"/>
              <a:t>: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skemper@picma-scm.org</a:t>
            </a:r>
            <a:r>
              <a:rPr lang="en-US" sz="1800" dirty="0"/>
              <a:t>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65F"/>
              </a:buClr>
              <a:buSzPts val="1800"/>
              <a:buNone/>
            </a:pPr>
            <a:r>
              <a:rPr lang="en-US" sz="1800" dirty="0"/>
              <a:t>Dominique Zwinkels | Executive Manager, People that Deliver: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dzwinkels@peoplethatdeliver.org</a:t>
            </a:r>
            <a:r>
              <a:rPr lang="en-US" sz="1800" dirty="0"/>
              <a:t> 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65F"/>
              </a:buClr>
              <a:buSzPts val="1800"/>
              <a:buNone/>
            </a:pPr>
            <a:r>
              <a:rPr lang="en-US" sz="1800" dirty="0"/>
              <a:t>Fikile Ngwenya | In-Country Supply Chain Advisor: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fbn@picma-scm.com</a:t>
            </a:r>
            <a:r>
              <a:rPr lang="en-US" sz="1050" dirty="0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300" b="1" dirty="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3465F"/>
              </a:buClr>
              <a:buSzPts val="1800"/>
              <a:buNone/>
            </a:pPr>
            <a:r>
              <a:rPr lang="en-US" sz="1800" dirty="0"/>
              <a:t>www.picma-scm.com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65F"/>
              </a:buClr>
              <a:buSzPts val="1800"/>
              <a:buNone/>
            </a:pPr>
            <a:r>
              <a:rPr lang="en-US" sz="1800" dirty="0"/>
              <a:t>	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465F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7CBF3967-BB72-E216-D2F6-610F7FFA6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>
            <a:extLst>
              <a:ext uri="{FF2B5EF4-FFF2-40B4-BE49-F238E27FC236}">
                <a16:creationId xmlns:a16="http://schemas.microsoft.com/office/drawing/2014/main" id="{A28632DF-9325-EEA1-E055-5CFF6FB57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dirty="0"/>
              <a:t>Social and emotional environment</a:t>
            </a:r>
          </a:p>
        </p:txBody>
      </p:sp>
      <p:sp>
        <p:nvSpPr>
          <p:cNvPr id="363" name="Google Shape;363;p55">
            <a:extLst>
              <a:ext uri="{FF2B5EF4-FFF2-40B4-BE49-F238E27FC236}">
                <a16:creationId xmlns:a16="http://schemas.microsoft.com/office/drawing/2014/main" id="{3EE422E8-F930-FEF9-7D7F-09CC93A3F0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1.	Do equal employment opportunity policies exist (</a:t>
            </a:r>
            <a:r>
              <a:rPr lang="en-US" i="1" dirty="0"/>
              <a:t>equal employment opportunities discuss fair treatment in employment, promotion, training, and other personnel actions without regard to race, color, religion, sex, age, national origin, and physical or mental disability</a:t>
            </a:r>
            <a:r>
              <a:rPr lang="en-US" dirty="0"/>
              <a:t>)?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1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>
          <a:extLst>
            <a:ext uri="{FF2B5EF4-FFF2-40B4-BE49-F238E27FC236}">
              <a16:creationId xmlns:a16="http://schemas.microsoft.com/office/drawing/2014/main" id="{B9032A4F-D111-403F-354F-0592F41F3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>
            <a:extLst>
              <a:ext uri="{FF2B5EF4-FFF2-40B4-BE49-F238E27FC236}">
                <a16:creationId xmlns:a16="http://schemas.microsoft.com/office/drawing/2014/main" id="{341684F1-AACA-75DD-81D7-31E6056343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/>
              <a:t>Social and emotional environment</a:t>
            </a:r>
          </a:p>
        </p:txBody>
      </p:sp>
      <p:sp>
        <p:nvSpPr>
          <p:cNvPr id="370" name="Google Shape;370;p56">
            <a:extLst>
              <a:ext uri="{FF2B5EF4-FFF2-40B4-BE49-F238E27FC236}">
                <a16:creationId xmlns:a16="http://schemas.microsoft.com/office/drawing/2014/main" id="{FE84C88B-0E73-DCC3-863D-6AF171C4DA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80197"/>
            <a:ext cx="10515600" cy="394504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2.	Are there environmental and occupational safety policies?</a:t>
            </a:r>
          </a:p>
          <a:p>
            <a:pPr lvl="1"/>
            <a:r>
              <a:rPr lang="en-US" dirty="0"/>
              <a:t>If so, is compliance monitored?</a:t>
            </a:r>
          </a:p>
        </p:txBody>
      </p:sp>
    </p:spTree>
    <p:extLst>
      <p:ext uri="{BB962C8B-B14F-4D97-AF65-F5344CB8AC3E}">
        <p14:creationId xmlns:p14="http://schemas.microsoft.com/office/powerpoint/2010/main" val="77909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7" id="{54A3D41D-54A5-4D89-861A-D5824CEF2A24}" vid="{52BFB993-6A62-41C0-AADB-51099F8CCF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Eswatini template 2</Template>
  <TotalTime>342</TotalTime>
  <Words>2206</Words>
  <Application>Microsoft Office PowerPoint</Application>
  <PresentationFormat>Widescreen</PresentationFormat>
  <Paragraphs>310</Paragraphs>
  <Slides>79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MS Gothic</vt:lpstr>
      <vt:lpstr>Aptos</vt:lpstr>
      <vt:lpstr>Arial</vt:lpstr>
      <vt:lpstr>Arial Black</vt:lpstr>
      <vt:lpstr>Calibri</vt:lpstr>
      <vt:lpstr>Impact</vt:lpstr>
      <vt:lpstr>Roboto</vt:lpstr>
      <vt:lpstr>Office Theme</vt:lpstr>
      <vt:lpstr>Rapid Diagnostic Focus Group Discussions</vt:lpstr>
      <vt:lpstr>PowerPoint Presentation</vt:lpstr>
      <vt:lpstr>PowerPoint Presentation</vt:lpstr>
      <vt:lpstr>Supply chain professionals</vt:lpstr>
      <vt:lpstr>SCM competencies</vt:lpstr>
      <vt:lpstr>PowerPoint Presentation</vt:lpstr>
      <vt:lpstr>WORKING CONDITIONS</vt:lpstr>
      <vt:lpstr>Social and emotional environment</vt:lpstr>
      <vt:lpstr>Social and emotional environment</vt:lpstr>
      <vt:lpstr>Social and emotional environment</vt:lpstr>
      <vt:lpstr>Social and emotional environment</vt:lpstr>
      <vt:lpstr>Social and emotional environment</vt:lpstr>
      <vt:lpstr>WORKING CONDITIONS</vt:lpstr>
      <vt:lpstr>Physical environment</vt:lpstr>
      <vt:lpstr>Physical environment</vt:lpstr>
      <vt:lpstr>Physical environment</vt:lpstr>
      <vt:lpstr>Physical environment</vt:lpstr>
      <vt:lpstr>Physical environment </vt:lpstr>
      <vt:lpstr>WORKING CONDITIONS</vt:lpstr>
      <vt:lpstr>Tools and equipment </vt:lpstr>
      <vt:lpstr>Tools and equipment </vt:lpstr>
      <vt:lpstr>Tools and equipment </vt:lpstr>
      <vt:lpstr>Tools and equipment </vt:lpstr>
      <vt:lpstr>Tools and equipment </vt:lpstr>
      <vt:lpstr>SKILLS</vt:lpstr>
      <vt:lpstr>Technical competencies </vt:lpstr>
      <vt:lpstr>Technical competencies</vt:lpstr>
      <vt:lpstr>Technical competencies</vt:lpstr>
      <vt:lpstr>Technical competencies</vt:lpstr>
      <vt:lpstr>Technical competencies</vt:lpstr>
      <vt:lpstr>SKILLS</vt:lpstr>
      <vt:lpstr>Leadership skills</vt:lpstr>
      <vt:lpstr>Leadership skills</vt:lpstr>
      <vt:lpstr>Leadership skills</vt:lpstr>
      <vt:lpstr>Leadership skills</vt:lpstr>
      <vt:lpstr>Leadership skills</vt:lpstr>
      <vt:lpstr>SKILLS</vt:lpstr>
      <vt:lpstr>Roles and responsibilities </vt:lpstr>
      <vt:lpstr>Roles and responsibilities </vt:lpstr>
      <vt:lpstr>Roles and responsibilities </vt:lpstr>
      <vt:lpstr>Roles and responsibilities </vt:lpstr>
      <vt:lpstr>Roles and responsibilities </vt:lpstr>
      <vt:lpstr>STAFFING</vt:lpstr>
      <vt:lpstr>Recruitment process</vt:lpstr>
      <vt:lpstr>Recruitment process</vt:lpstr>
      <vt:lpstr>Recruitment process</vt:lpstr>
      <vt:lpstr>Recruitment process</vt:lpstr>
      <vt:lpstr>Recruitment process</vt:lpstr>
      <vt:lpstr>STAFFING</vt:lpstr>
      <vt:lpstr>Pool of workers</vt:lpstr>
      <vt:lpstr>Pool of workers</vt:lpstr>
      <vt:lpstr>Pool of workers</vt:lpstr>
      <vt:lpstr>Pool of workers</vt:lpstr>
      <vt:lpstr>Pool of workers</vt:lpstr>
      <vt:lpstr>STAFFING</vt:lpstr>
      <vt:lpstr>Budget</vt:lpstr>
      <vt:lpstr>Budget</vt:lpstr>
      <vt:lpstr>Budget</vt:lpstr>
      <vt:lpstr>Budget</vt:lpstr>
      <vt:lpstr>Budget</vt:lpstr>
      <vt:lpstr>MOTIVATION</vt:lpstr>
      <vt:lpstr>Good performance </vt:lpstr>
      <vt:lpstr>Good performance </vt:lpstr>
      <vt:lpstr>Good performance </vt:lpstr>
      <vt:lpstr>Good performance </vt:lpstr>
      <vt:lpstr>Good performance </vt:lpstr>
      <vt:lpstr>MOTIVATION</vt:lpstr>
      <vt:lpstr>Role in the healthcare system</vt:lpstr>
      <vt:lpstr>Role in the healthcare system</vt:lpstr>
      <vt:lpstr>Role in the healthcare system</vt:lpstr>
      <vt:lpstr>Role in the healthcare system</vt:lpstr>
      <vt:lpstr>Role in the healthcare system</vt:lpstr>
      <vt:lpstr>MOTIVATION</vt:lpstr>
      <vt:lpstr>Ownership</vt:lpstr>
      <vt:lpstr>Ownership</vt:lpstr>
      <vt:lpstr>Ownership</vt:lpstr>
      <vt:lpstr>Ownership</vt:lpstr>
      <vt:lpstr>Ownership</vt:lpstr>
      <vt:lpstr>Siyabonga!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Shelby Kemper</dc:creator>
  <cp:lastModifiedBy>Jonathan Moody</cp:lastModifiedBy>
  <cp:revision>7</cp:revision>
  <dcterms:created xsi:type="dcterms:W3CDTF">2025-02-06T04:02:47Z</dcterms:created>
  <dcterms:modified xsi:type="dcterms:W3CDTF">2025-10-28T12:34:55Z</dcterms:modified>
</cp:coreProperties>
</file>